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421" r:id="rId2"/>
    <p:sldId id="401" r:id="rId3"/>
    <p:sldId id="402" r:id="rId4"/>
    <p:sldId id="403" r:id="rId5"/>
    <p:sldId id="417" r:id="rId6"/>
    <p:sldId id="406" r:id="rId7"/>
    <p:sldId id="407" r:id="rId8"/>
    <p:sldId id="416" r:id="rId9"/>
    <p:sldId id="428" r:id="rId10"/>
    <p:sldId id="429" r:id="rId11"/>
    <p:sldId id="409" r:id="rId12"/>
    <p:sldId id="408" r:id="rId13"/>
    <p:sldId id="410" r:id="rId14"/>
    <p:sldId id="431" r:id="rId15"/>
    <p:sldId id="412" r:id="rId16"/>
    <p:sldId id="413" r:id="rId17"/>
    <p:sldId id="414" r:id="rId18"/>
    <p:sldId id="422" r:id="rId19"/>
    <p:sldId id="425" r:id="rId20"/>
    <p:sldId id="426" r:id="rId21"/>
    <p:sldId id="427" r:id="rId22"/>
    <p:sldId id="424" r:id="rId23"/>
    <p:sldId id="423" r:id="rId24"/>
  </p:sldIdLst>
  <p:sldSz cx="9144000" cy="6858000" type="screen4x3"/>
  <p:notesSz cx="7023100" cy="93091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25700"/>
    <a:srgbClr val="CC7A00"/>
    <a:srgbClr val="14385C"/>
    <a:srgbClr val="899BAD"/>
    <a:srgbClr val="042A45"/>
    <a:srgbClr val="042A43"/>
    <a:srgbClr val="D27D00"/>
    <a:srgbClr val="25629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2" autoAdjust="0"/>
    <p:restoredTop sz="93606" autoAdjust="0"/>
  </p:normalViewPr>
  <p:slideViewPr>
    <p:cSldViewPr showGuides="1">
      <p:cViewPr>
        <p:scale>
          <a:sx n="78" d="100"/>
          <a:sy n="78" d="100"/>
        </p:scale>
        <p:origin x="-2286" y="-684"/>
      </p:cViewPr>
      <p:guideLst>
        <p:guide orient="horz" pos="672"/>
        <p:guide orient="horz" pos="3936"/>
        <p:guide pos="217"/>
        <p:guide pos="5568"/>
        <p:guide pos="14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'C:\Users\CMAYS\AppData\Local\Microsoft\Windows\Temporary Internet Files\Content.Outlook\JD80ZE1E\[TX_2000_2015Truck_POV.xlsx]Truck and POV-All'!$A$3</c:f>
              <c:strCache>
                <c:ptCount val="1"/>
                <c:pt idx="0">
                  <c:v>Veterans International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POV-All'!$B$3:$L$3</c:f>
              <c:numCache>
                <c:formatCode>General</c:formatCode>
                <c:ptCount val="11"/>
                <c:pt idx="0">
                  <c:v>192060</c:v>
                </c:pt>
                <c:pt idx="1">
                  <c:v>201795</c:v>
                </c:pt>
                <c:pt idx="2">
                  <c:v>199803</c:v>
                </c:pt>
                <c:pt idx="3">
                  <c:v>186248</c:v>
                </c:pt>
                <c:pt idx="4">
                  <c:v>160827</c:v>
                </c:pt>
                <c:pt idx="5">
                  <c:v>177688</c:v>
                </c:pt>
                <c:pt idx="6">
                  <c:v>177986</c:v>
                </c:pt>
                <c:pt idx="7">
                  <c:v>190204</c:v>
                </c:pt>
                <c:pt idx="8">
                  <c:v>177008</c:v>
                </c:pt>
                <c:pt idx="9">
                  <c:v>178364</c:v>
                </c:pt>
                <c:pt idx="10">
                  <c:v>180664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'C:\Users\CMAYS\AppData\Local\Microsoft\Windows\Temporary Internet Files\Content.Outlook\JD80ZE1E\[TX_2000_2015Truck_POV.xlsx]Truck and POV-All'!$A$4</c:f>
              <c:strCache>
                <c:ptCount val="1"/>
                <c:pt idx="0">
                  <c:v>Free Trade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POV-All'!$B$4:$L$4</c:f>
              <c:numCache>
                <c:formatCode>General</c:formatCode>
                <c:ptCount val="11"/>
                <c:pt idx="0">
                  <c:v>42580</c:v>
                </c:pt>
                <c:pt idx="1">
                  <c:v>41681</c:v>
                </c:pt>
                <c:pt idx="2">
                  <c:v>39220</c:v>
                </c:pt>
                <c:pt idx="3">
                  <c:v>36068</c:v>
                </c:pt>
                <c:pt idx="4">
                  <c:v>28761</c:v>
                </c:pt>
                <c:pt idx="5">
                  <c:v>29721</c:v>
                </c:pt>
                <c:pt idx="6">
                  <c:v>30773</c:v>
                </c:pt>
                <c:pt idx="7">
                  <c:v>27300</c:v>
                </c:pt>
                <c:pt idx="8">
                  <c:v>31140</c:v>
                </c:pt>
                <c:pt idx="9">
                  <c:v>30625</c:v>
                </c:pt>
                <c:pt idx="10">
                  <c:v>23746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'C:\Users\CMAYS\AppData\Local\Microsoft\Windows\Temporary Internet Files\Content.Outlook\JD80ZE1E\[TX_2000_2015Truck_POV.xlsx]Truck and POV-All'!$A$5</c:f>
              <c:strCache>
                <c:ptCount val="1"/>
                <c:pt idx="0">
                  <c:v>Progreso International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POV-All'!$B$5:$L$5</c:f>
              <c:numCache>
                <c:formatCode>General</c:formatCode>
                <c:ptCount val="11"/>
                <c:pt idx="0">
                  <c:v>23807</c:v>
                </c:pt>
                <c:pt idx="1">
                  <c:v>31533</c:v>
                </c:pt>
                <c:pt idx="2">
                  <c:v>40796</c:v>
                </c:pt>
                <c:pt idx="3">
                  <c:v>44440</c:v>
                </c:pt>
                <c:pt idx="4">
                  <c:v>45980</c:v>
                </c:pt>
                <c:pt idx="5">
                  <c:v>43327</c:v>
                </c:pt>
                <c:pt idx="6">
                  <c:v>42605</c:v>
                </c:pt>
                <c:pt idx="7">
                  <c:v>44300</c:v>
                </c:pt>
                <c:pt idx="8">
                  <c:v>42761</c:v>
                </c:pt>
                <c:pt idx="9">
                  <c:v>41416</c:v>
                </c:pt>
                <c:pt idx="10">
                  <c:v>36940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'C:\Users\CMAYS\AppData\Local\Microsoft\Windows\Temporary Internet Files\Content.Outlook\JD80ZE1E\[TX_2000_2015Truck_POV.xlsx]Truck and POV-All'!$A$6</c:f>
              <c:strCache>
                <c:ptCount val="1"/>
                <c:pt idx="0">
                  <c:v>Pharr-Reynosa Intl. Bridge on the Rise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POV-All'!$B$6:$L$6</c:f>
              <c:numCache>
                <c:formatCode>General</c:formatCode>
                <c:ptCount val="11"/>
                <c:pt idx="0">
                  <c:v>483889</c:v>
                </c:pt>
                <c:pt idx="1">
                  <c:v>457825</c:v>
                </c:pt>
                <c:pt idx="2">
                  <c:v>486756</c:v>
                </c:pt>
                <c:pt idx="3">
                  <c:v>476000</c:v>
                </c:pt>
                <c:pt idx="4">
                  <c:v>419426</c:v>
                </c:pt>
                <c:pt idx="5">
                  <c:v>459330</c:v>
                </c:pt>
                <c:pt idx="6">
                  <c:v>452821</c:v>
                </c:pt>
                <c:pt idx="7">
                  <c:v>479530</c:v>
                </c:pt>
                <c:pt idx="8">
                  <c:v>510706</c:v>
                </c:pt>
                <c:pt idx="9">
                  <c:v>530093</c:v>
                </c:pt>
                <c:pt idx="10">
                  <c:v>546259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'C:\Users\CMAYS\AppData\Local\Microsoft\Windows\Temporary Internet Files\Content.Outlook\JD80ZE1E\[TX_2000_2015Truck_POV.xlsx]Truck and POV-All'!$A$7</c:f>
              <c:strCache>
                <c:ptCount val="1"/>
                <c:pt idx="0">
                  <c:v>Rio Grande City-Camargo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POV-All'!$B$7:$L$7</c:f>
              <c:numCache>
                <c:formatCode>General</c:formatCode>
                <c:ptCount val="11"/>
                <c:pt idx="0">
                  <c:v>46308</c:v>
                </c:pt>
                <c:pt idx="1">
                  <c:v>43199</c:v>
                </c:pt>
                <c:pt idx="2">
                  <c:v>34263</c:v>
                </c:pt>
                <c:pt idx="3">
                  <c:v>30461</c:v>
                </c:pt>
                <c:pt idx="4">
                  <c:v>26597</c:v>
                </c:pt>
                <c:pt idx="5">
                  <c:v>21503</c:v>
                </c:pt>
                <c:pt idx="6">
                  <c:v>24398</c:v>
                </c:pt>
                <c:pt idx="7">
                  <c:v>29160</c:v>
                </c:pt>
                <c:pt idx="8">
                  <c:v>27120</c:v>
                </c:pt>
                <c:pt idx="9">
                  <c:v>32459</c:v>
                </c:pt>
                <c:pt idx="10">
                  <c:v>30890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'C:\Users\CMAYS\AppData\Local\Microsoft\Windows\Temporary Internet Files\Content.Outlook\JD80ZE1E\[TX_2000_2015Truck_POV.xlsx]Truck and POV-All'!$A$8</c:f>
              <c:strCache>
                <c:ptCount val="1"/>
                <c:pt idx="0">
                  <c:v>Roma-Ciudad Miguel Aleman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POV-All'!$B$8:$L$8</c:f>
              <c:numCache>
                <c:formatCode>General</c:formatCode>
                <c:ptCount val="11"/>
                <c:pt idx="0">
                  <c:v>8269</c:v>
                </c:pt>
                <c:pt idx="1">
                  <c:v>8467</c:v>
                </c:pt>
                <c:pt idx="2">
                  <c:v>8050</c:v>
                </c:pt>
                <c:pt idx="3">
                  <c:v>7535</c:v>
                </c:pt>
                <c:pt idx="4">
                  <c:v>6894</c:v>
                </c:pt>
                <c:pt idx="5">
                  <c:v>6417</c:v>
                </c:pt>
                <c:pt idx="6">
                  <c:v>6938</c:v>
                </c:pt>
                <c:pt idx="7">
                  <c:v>7130</c:v>
                </c:pt>
                <c:pt idx="8">
                  <c:v>7479</c:v>
                </c:pt>
                <c:pt idx="9">
                  <c:v>7556</c:v>
                </c:pt>
                <c:pt idx="10">
                  <c:v>7870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'C:\Users\CMAYS\AppData\Local\Microsoft\Windows\Temporary Internet Files\Content.Outlook\JD80ZE1E\[TX_2000_2015Truck_POV.xlsx]Truck and POV-All'!$A$9</c:f>
              <c:strCache>
                <c:ptCount val="1"/>
                <c:pt idx="0">
                  <c:v>Lake Falcon Dam Crossing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POV-All'!$B$9:$L$9</c:f>
              <c:numCache>
                <c:formatCode>General</c:formatCode>
                <c:ptCount val="11"/>
                <c:pt idx="0">
                  <c:v>76</c:v>
                </c:pt>
                <c:pt idx="1">
                  <c:v>35</c:v>
                </c:pt>
                <c:pt idx="2">
                  <c:v>16</c:v>
                </c:pt>
                <c:pt idx="3">
                  <c:v>38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ser>
          <c:idx val="8"/>
          <c:order val="7"/>
          <c:tx>
            <c:strRef>
              <c:f>'C:\Users\CMAYS\AppData\Local\Microsoft\Windows\Temporary Internet Files\Content.Outlook\JD80ZE1E\[TX_2000_2015Truck_POV.xlsx]Truck and POV-All'!$A$10</c:f>
              <c:strCache>
                <c:ptCount val="1"/>
                <c:pt idx="0">
                  <c:v>World Trade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POV-All'!$B$10:$L$10</c:f>
              <c:numCache>
                <c:formatCode>General</c:formatCode>
                <c:ptCount val="11"/>
                <c:pt idx="0">
                  <c:v>1144908</c:v>
                </c:pt>
                <c:pt idx="1">
                  <c:v>1111369</c:v>
                </c:pt>
                <c:pt idx="2">
                  <c:v>1118236</c:v>
                </c:pt>
                <c:pt idx="3">
                  <c:v>1162500</c:v>
                </c:pt>
                <c:pt idx="4">
                  <c:v>1091035</c:v>
                </c:pt>
                <c:pt idx="5">
                  <c:v>1240139</c:v>
                </c:pt>
                <c:pt idx="6">
                  <c:v>1327479</c:v>
                </c:pt>
                <c:pt idx="7">
                  <c:v>1399068</c:v>
                </c:pt>
                <c:pt idx="8">
                  <c:v>1480391</c:v>
                </c:pt>
                <c:pt idx="9">
                  <c:v>1575583</c:v>
                </c:pt>
                <c:pt idx="10">
                  <c:v>1658949</c:v>
                </c:pt>
              </c:numCache>
            </c:numRef>
          </c:val>
          <c:smooth val="0"/>
        </c:ser>
        <c:ser>
          <c:idx val="9"/>
          <c:order val="8"/>
          <c:tx>
            <c:strRef>
              <c:f>'C:\Users\CMAYS\AppData\Local\Microsoft\Windows\Temporary Internet Files\Content.Outlook\JD80ZE1E\[TX_2000_2015Truck_POV.xlsx]Truck and POV-All'!$A$11</c:f>
              <c:strCache>
                <c:ptCount val="1"/>
                <c:pt idx="0">
                  <c:v>Laredo-Colombia Solidarity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POV-All'!$B$11:$L$11</c:f>
              <c:numCache>
                <c:formatCode>General</c:formatCode>
                <c:ptCount val="11"/>
                <c:pt idx="0">
                  <c:v>310699</c:v>
                </c:pt>
                <c:pt idx="1">
                  <c:v>407620</c:v>
                </c:pt>
                <c:pt idx="2">
                  <c:v>445600</c:v>
                </c:pt>
                <c:pt idx="3">
                  <c:v>392697</c:v>
                </c:pt>
                <c:pt idx="4">
                  <c:v>291284</c:v>
                </c:pt>
                <c:pt idx="5">
                  <c:v>344911</c:v>
                </c:pt>
                <c:pt idx="6">
                  <c:v>374781</c:v>
                </c:pt>
                <c:pt idx="7">
                  <c:v>382401</c:v>
                </c:pt>
                <c:pt idx="8">
                  <c:v>345831</c:v>
                </c:pt>
                <c:pt idx="9">
                  <c:v>373263</c:v>
                </c:pt>
                <c:pt idx="10">
                  <c:v>356824</c:v>
                </c:pt>
              </c:numCache>
            </c:numRef>
          </c:val>
          <c:smooth val="0"/>
        </c:ser>
        <c:ser>
          <c:idx val="10"/>
          <c:order val="9"/>
          <c:tx>
            <c:strRef>
              <c:f>'C:\Users\CMAYS\AppData\Local\Microsoft\Windows\Temporary Internet Files\Content.Outlook\JD80ZE1E\[TX_2000_2015Truck_POV.xlsx]Truck and POV-All'!$A$12</c:f>
              <c:strCache>
                <c:ptCount val="1"/>
                <c:pt idx="0">
                  <c:v>Camino Real International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POV-All'!$B$12:$L$12</c:f>
              <c:numCache>
                <c:formatCode>General</c:formatCode>
                <c:ptCount val="11"/>
                <c:pt idx="0">
                  <c:v>97729</c:v>
                </c:pt>
                <c:pt idx="1">
                  <c:v>97567</c:v>
                </c:pt>
                <c:pt idx="2">
                  <c:v>100227</c:v>
                </c:pt>
                <c:pt idx="3">
                  <c:v>101991</c:v>
                </c:pt>
                <c:pt idx="4">
                  <c:v>83254</c:v>
                </c:pt>
                <c:pt idx="5">
                  <c:v>95028</c:v>
                </c:pt>
                <c:pt idx="6">
                  <c:v>106423</c:v>
                </c:pt>
                <c:pt idx="7">
                  <c:v>116843</c:v>
                </c:pt>
                <c:pt idx="8">
                  <c:v>118388</c:v>
                </c:pt>
                <c:pt idx="9">
                  <c:v>136506</c:v>
                </c:pt>
                <c:pt idx="10">
                  <c:v>141592</c:v>
                </c:pt>
              </c:numCache>
            </c:numRef>
          </c:val>
          <c:smooth val="0"/>
        </c:ser>
        <c:ser>
          <c:idx val="11"/>
          <c:order val="10"/>
          <c:tx>
            <c:strRef>
              <c:f>'C:\Users\CMAYS\AppData\Local\Microsoft\Windows\Temporary Internet Files\Content.Outlook\JD80ZE1E\[TX_2000_2015Truck_POV.xlsx]Truck and POV-All'!$A$13</c:f>
              <c:strCache>
                <c:ptCount val="1"/>
                <c:pt idx="0">
                  <c:v>Del Rio-Ciudad Acuna Intl.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POV-All'!$B$13:$L$13</c:f>
              <c:numCache>
                <c:formatCode>General</c:formatCode>
                <c:ptCount val="11"/>
                <c:pt idx="0">
                  <c:v>64075</c:v>
                </c:pt>
                <c:pt idx="1">
                  <c:v>65487</c:v>
                </c:pt>
                <c:pt idx="2">
                  <c:v>63460</c:v>
                </c:pt>
                <c:pt idx="3">
                  <c:v>57182</c:v>
                </c:pt>
                <c:pt idx="4">
                  <c:v>49600</c:v>
                </c:pt>
                <c:pt idx="5">
                  <c:v>55852</c:v>
                </c:pt>
                <c:pt idx="6">
                  <c:v>62966</c:v>
                </c:pt>
                <c:pt idx="7">
                  <c:v>65210</c:v>
                </c:pt>
                <c:pt idx="8">
                  <c:v>67718</c:v>
                </c:pt>
                <c:pt idx="9">
                  <c:v>69048</c:v>
                </c:pt>
                <c:pt idx="10">
                  <c:v>70009</c:v>
                </c:pt>
              </c:numCache>
            </c:numRef>
          </c:val>
          <c:smooth val="0"/>
        </c:ser>
        <c:ser>
          <c:idx val="12"/>
          <c:order val="11"/>
          <c:tx>
            <c:strRef>
              <c:f>'C:\Users\CMAYS\AppData\Local\Microsoft\Windows\Temporary Internet Files\Content.Outlook\JD80ZE1E\[TX_2000_2015Truck_POV.xlsx]Truck and POV-All'!$A$14</c:f>
              <c:strCache>
                <c:ptCount val="1"/>
                <c:pt idx="0">
                  <c:v>Presidio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POV-All'!$B$14:$L$14</c:f>
              <c:numCache>
                <c:formatCode>General</c:formatCode>
                <c:ptCount val="11"/>
                <c:pt idx="0">
                  <c:v>5763</c:v>
                </c:pt>
                <c:pt idx="1">
                  <c:v>6306</c:v>
                </c:pt>
                <c:pt idx="2">
                  <c:v>7137</c:v>
                </c:pt>
                <c:pt idx="3">
                  <c:v>6197</c:v>
                </c:pt>
                <c:pt idx="4">
                  <c:v>7040</c:v>
                </c:pt>
                <c:pt idx="5">
                  <c:v>9298</c:v>
                </c:pt>
                <c:pt idx="6">
                  <c:v>8612</c:v>
                </c:pt>
                <c:pt idx="7">
                  <c:v>11286</c:v>
                </c:pt>
                <c:pt idx="8">
                  <c:v>9714</c:v>
                </c:pt>
                <c:pt idx="9">
                  <c:v>10588</c:v>
                </c:pt>
                <c:pt idx="10">
                  <c:v>8827</c:v>
                </c:pt>
              </c:numCache>
            </c:numRef>
          </c:val>
          <c:smooth val="0"/>
        </c:ser>
        <c:ser>
          <c:idx val="13"/>
          <c:order val="12"/>
          <c:tx>
            <c:strRef>
              <c:f>'C:\Users\CMAYS\AppData\Local\Microsoft\Windows\Temporary Internet Files\Content.Outlook\JD80ZE1E\[TX_2000_2015Truck_POV.xlsx]Truck and POV-All'!$A$15</c:f>
              <c:strCache>
                <c:ptCount val="1"/>
                <c:pt idx="0">
                  <c:v>Ysleta-Zaragoza Bridge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POV-All'!$B$15:$L$15</c:f>
              <c:numCache>
                <c:formatCode>General</c:formatCode>
                <c:ptCount val="11"/>
                <c:pt idx="0">
                  <c:v>347212</c:v>
                </c:pt>
                <c:pt idx="1">
                  <c:v>387360</c:v>
                </c:pt>
                <c:pt idx="2">
                  <c:v>383886</c:v>
                </c:pt>
                <c:pt idx="3">
                  <c:v>344300</c:v>
                </c:pt>
                <c:pt idx="4">
                  <c:v>315947</c:v>
                </c:pt>
                <c:pt idx="5">
                  <c:v>386139</c:v>
                </c:pt>
                <c:pt idx="6">
                  <c:v>379508</c:v>
                </c:pt>
                <c:pt idx="7">
                  <c:v>409930</c:v>
                </c:pt>
                <c:pt idx="8">
                  <c:v>422059</c:v>
                </c:pt>
                <c:pt idx="9">
                  <c:v>438294</c:v>
                </c:pt>
                <c:pt idx="10">
                  <c:v>261272</c:v>
                </c:pt>
              </c:numCache>
            </c:numRef>
          </c:val>
          <c:smooth val="0"/>
        </c:ser>
        <c:ser>
          <c:idx val="14"/>
          <c:order val="13"/>
          <c:tx>
            <c:strRef>
              <c:f>'C:\Users\CMAYS\AppData\Local\Microsoft\Windows\Temporary Internet Files\Content.Outlook\JD80ZE1E\[TX_2000_2015Truck_POV.xlsx]Truck and POV-All'!$A$16</c:f>
              <c:strCache>
                <c:ptCount val="1"/>
                <c:pt idx="0">
                  <c:v>Bridge of the Americas</c:v>
                </c:pt>
              </c:strCache>
            </c:strRef>
          </c:tx>
          <c:marker>
            <c:symbol val="none"/>
          </c:marker>
          <c:cat>
            <c:numRef>
              <c:f>'C:\Users\CMAYS\AppData\Local\Microsoft\Windows\Temporary Internet Files\Content.Outlook\JD80ZE1E\[TX_2000_2015Truck_POV.xlsx]Truck and POV-All'!$B$2:$L$2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'C:\Users\CMAYS\AppData\Local\Microsoft\Windows\Temporary Internet Files\Content.Outlook\JD80ZE1E\[TX_2000_2015Truck_POV.xlsx]Truck and POV-All'!$B$16:$L$16</c:f>
              <c:numCache>
                <c:formatCode>General</c:formatCode>
                <c:ptCount val="11"/>
                <c:pt idx="0">
                  <c:v>393442</c:v>
                </c:pt>
                <c:pt idx="1">
                  <c:v>387281</c:v>
                </c:pt>
                <c:pt idx="2">
                  <c:v>398483</c:v>
                </c:pt>
                <c:pt idx="3">
                  <c:v>414556</c:v>
                </c:pt>
                <c:pt idx="4">
                  <c:v>316731</c:v>
                </c:pt>
                <c:pt idx="5">
                  <c:v>321721</c:v>
                </c:pt>
                <c:pt idx="6">
                  <c:v>337609</c:v>
                </c:pt>
                <c:pt idx="7">
                  <c:v>314730</c:v>
                </c:pt>
                <c:pt idx="8">
                  <c:v>316510</c:v>
                </c:pt>
                <c:pt idx="9">
                  <c:v>313070</c:v>
                </c:pt>
                <c:pt idx="10">
                  <c:v>496772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053696"/>
        <c:axId val="73055232"/>
      </c:lineChart>
      <c:catAx>
        <c:axId val="7305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3055232"/>
        <c:crosses val="autoZero"/>
        <c:auto val="1"/>
        <c:lblAlgn val="ctr"/>
        <c:lblOffset val="100"/>
        <c:noMultiLvlLbl val="0"/>
      </c:catAx>
      <c:valAx>
        <c:axId val="73055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053696"/>
        <c:crosses val="autoZero"/>
        <c:crossBetween val="between"/>
        <c:majorUnit val="100000"/>
      </c:valAx>
      <c:spPr>
        <a:gradFill>
          <a:gsLst>
            <a:gs pos="0">
              <a:srgbClr val="FFEFD1"/>
            </a:gs>
            <a:gs pos="95000">
              <a:srgbClr val="F0EBD5">
                <a:alpha val="48000"/>
              </a:srgbClr>
            </a:gs>
            <a:gs pos="100000">
              <a:srgbClr val="D1C39F"/>
            </a:gs>
          </a:gsLst>
          <a:lin ang="5400000" scaled="0"/>
        </a:gradFill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95000">
          <a:srgbClr val="F0EBD5">
            <a:alpha val="48000"/>
          </a:srgbClr>
        </a:gs>
        <a:gs pos="100000">
          <a:srgbClr val="D1C39F"/>
        </a:gs>
      </a:gsLst>
      <a:lin ang="5400000" scaled="0"/>
    </a:gra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659" tIns="46830" rIns="93659" bIns="4683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0"/>
            <a:ext cx="3043343" cy="465455"/>
          </a:xfrm>
          <a:prstGeom prst="rect">
            <a:avLst/>
          </a:prstGeom>
        </p:spPr>
        <p:txBody>
          <a:bodyPr vert="horz" lIns="93659" tIns="46830" rIns="93659" bIns="46830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8/24/2016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59" tIns="46830" rIns="93659" bIns="4683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659" tIns="46830" rIns="93659" bIns="468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659" tIns="46830" rIns="93659" bIns="4683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1"/>
            <a:ext cx="3043343" cy="465455"/>
          </a:xfrm>
          <a:prstGeom prst="rect">
            <a:avLst/>
          </a:prstGeom>
        </p:spPr>
        <p:txBody>
          <a:bodyPr vert="horz" lIns="93659" tIns="46830" rIns="93659" bIns="46830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Texas has more border crossings and a longer border than any other southern border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93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Franklin Gothic Book" panose="020B0503020102020204" pitchFamily="34" charset="0"/>
              </a:rPr>
              <a:t>In 2014, approximately 2 billion tons of freight moved by all modes in, out, through and within Texas and highways accounted for 1 billion tons. </a:t>
            </a:r>
          </a:p>
          <a:p>
            <a:endParaRPr lang="en-US" sz="1400" dirty="0">
              <a:latin typeface="Franklin Gothic Book" panose="020B0503020102020204" pitchFamily="34" charset="0"/>
            </a:endParaRPr>
          </a:p>
          <a:p>
            <a:r>
              <a:rPr lang="en-US" sz="1400" dirty="0">
                <a:latin typeface="Franklin Gothic Book" panose="020B0503020102020204" pitchFamily="34" charset="0"/>
              </a:rPr>
              <a:t>By 2040, we expect to see a significant increase in truck freight volumes on the Texas highway system.  The amount of freight transported by truck on our highway system is anticipated to double from 1 billion tons in 2014 to approximately 2.2 billion tons in 2040, over a 110% increase.  </a:t>
            </a:r>
          </a:p>
          <a:p>
            <a:endParaRPr lang="en-US" sz="1400" dirty="0">
              <a:latin typeface="Franklin Gothic Book" panose="020B0503020102020204" pitchFamily="34" charset="0"/>
            </a:endParaRPr>
          </a:p>
          <a:p>
            <a:r>
              <a:rPr lang="en-US" sz="1400" dirty="0">
                <a:latin typeface="Franklin Gothic Book" panose="020B0503020102020204" pitchFamily="34" charset="0"/>
              </a:rPr>
              <a:t>You can see from the dark red and brown areas on the graphic where we expect to see the most volume.  All the Interstate corridors will experience an increase.</a:t>
            </a:r>
          </a:p>
          <a:p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E671E-0105-40AF-A4DD-929172D7927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34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978583" y="8841082"/>
            <a:ext cx="3042915" cy="46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38" tIns="46169" rIns="92338" bIns="46169" anchor="b"/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/>
            <a:fld id="{8838B658-C83F-47CA-A531-1C575757ABAC}" type="slidenum">
              <a:rPr lang="en-US" altLang="en-US" sz="1200" b="0">
                <a:latin typeface="Times" pitchFamily="18" charset="0"/>
                <a:ea typeface="ヒラギノ角ゴ Pro W3"/>
                <a:cs typeface="ヒラギノ角ゴ Pro W3"/>
              </a:rPr>
              <a:pPr algn="r"/>
              <a:t>15</a:t>
            </a:fld>
            <a:endParaRPr lang="en-US" altLang="en-US" sz="1200" b="0" dirty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9788" cy="34893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53" y="4422146"/>
            <a:ext cx="5617197" cy="41897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38" tIns="46169" rIns="92338" bIns="46169"/>
          <a:lstStyle/>
          <a:p>
            <a:pPr eaLnBrk="1" hangingPunct="1"/>
            <a:endParaRPr lang="es-MX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32992">
              <a:defRPr/>
            </a:pP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Lack of infrastructure and staffing at existing bridges where traffic from Mexico crosses, which results in delays as train stops to wait for inspections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88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23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“One Texas, One Border, Many Challenges”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0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4275" y="696913"/>
            <a:ext cx="4654550" cy="3490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6B703F-7105-480B-938A-D930CBCD49D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992">
              <a:defRPr/>
            </a:pPr>
            <a:r>
              <a:rPr lang="en-US" dirty="0" smtClean="0"/>
              <a:t>Texas has 29 Border/POEs</a:t>
            </a:r>
            <a:r>
              <a:rPr lang="en-US" baseline="0" dirty="0" smtClean="0"/>
              <a:t> and 13 are Commercial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2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1020" indent="-288853" defTabSz="9339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5417" indent="-231084" defTabSz="9339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7584" indent="-231084" defTabSz="9339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9750" indent="-231084" defTabSz="9339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41918" indent="-231084" defTabSz="9339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4083" indent="-231084" defTabSz="9339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6250" indent="-231084" defTabSz="9339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8416" indent="-231084" defTabSz="9339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1EC6D52-B740-4005-8744-06858726833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dirty="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593" y="4422461"/>
            <a:ext cx="6698663" cy="465772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lvl="1"/>
            <a:r>
              <a:rPr lang="en-US" dirty="0"/>
              <a:t>Trade with Mexico is a major part of the Texas economy (Figure showing Texas-Mexico trade)</a:t>
            </a:r>
          </a:p>
          <a:p>
            <a:pPr lvl="2"/>
            <a:r>
              <a:rPr lang="en-US" dirty="0"/>
              <a:t>It creates a significant number of jobs in Texas (Data showing number of trade-related jobs supported by Texas)</a:t>
            </a:r>
          </a:p>
          <a:p>
            <a:pPr lvl="2"/>
            <a:r>
              <a:rPr lang="en-US" dirty="0"/>
              <a:t>Its benefits are experienced throughout the state, not just the border region – Figure showing Mexico export trade with select Texas MSAs)</a:t>
            </a:r>
          </a:p>
          <a:p>
            <a:pPr marL="462167" lvl="1" defTabSz="924333">
              <a:defRPr/>
            </a:pPr>
            <a:r>
              <a:rPr lang="en-US" dirty="0"/>
              <a:t>It diversifies our state’s economy and it is one of the reasons that it continues to grow – Look for statistics showing trade’s share of the Texas economy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4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9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6913"/>
            <a:ext cx="46545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36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6913"/>
            <a:ext cx="46545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3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78581" y="8841081"/>
            <a:ext cx="3042915" cy="46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4" tIns="46182" rIns="92364" bIns="46182" anchor="b"/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/>
            <a:fld id="{3103B516-043E-4839-8DD1-0CBDCB56C26D}" type="slidenum">
              <a:rPr lang="en-US" altLang="en-US" sz="1300" b="0">
                <a:latin typeface="Times" pitchFamily="18" charset="0"/>
                <a:ea typeface="ヒラギノ角ゴ Pro W3"/>
                <a:cs typeface="ヒラギノ角ゴ Pro W3"/>
              </a:rPr>
              <a:pPr algn="r"/>
              <a:t>10</a:t>
            </a:fld>
            <a:endParaRPr lang="en-US" altLang="en-US" sz="1300" b="0" dirty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54550" cy="349091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53" y="4422145"/>
            <a:ext cx="5617196" cy="41897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4" tIns="46182" rIns="92364" bIns="46182"/>
          <a:lstStyle/>
          <a:p>
            <a:pPr eaLnBrk="1" hangingPunct="1"/>
            <a:endParaRPr lang="es-MX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2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36" indent="-174936" defTabSz="932992">
              <a:buFont typeface="Wingdings" panose="05000000000000000000" pitchFamily="2" charset="2"/>
              <a:buChar char="§"/>
              <a:defRPr/>
            </a:pPr>
            <a:r>
              <a:rPr lang="en-US" dirty="0"/>
              <a:t>The highest forecasted freight volumes for the forecast year 2040 are still on the World Trade Bridge in Laredo and the Pharr-Reynosa International Bridge on the Rise in Pharr. </a:t>
            </a:r>
          </a:p>
          <a:p>
            <a:pPr marL="174936" indent="-174936" defTabSz="932992">
              <a:buFont typeface="Wingdings" panose="05000000000000000000" pitchFamily="2" charset="2"/>
              <a:buChar char="§"/>
              <a:defRPr/>
            </a:pPr>
            <a:r>
              <a:rPr lang="en-US" dirty="0"/>
              <a:t>The cities with the highest freight volumes are in Laredo, Pharr, and El Paso (</a:t>
            </a:r>
            <a:r>
              <a:rPr lang="en-US" b="1" dirty="0"/>
              <a:t>Exhibit 72</a:t>
            </a:r>
            <a:r>
              <a:rPr lang="en-US" dirty="0"/>
              <a:t>). The Laredo bridges continue to have the highest truck-to-automobile ratios. The highest growth rates of international border crossings from 2010 to 2040 are at the Veterans International Bridge in Brownsville, the Pharr-Reynosa International Bridge, and the World Trade Bridge.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E16FB-485D-4AB2-ADBB-41ED08C849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2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4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10" y="3657600"/>
            <a:ext cx="386239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5286374"/>
            <a:ext cx="3862390" cy="58102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5181600"/>
            <a:ext cx="3886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76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09" y="3862388"/>
            <a:ext cx="5100433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09" y="5045869"/>
            <a:ext cx="5133855" cy="59293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948238"/>
            <a:ext cx="48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1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35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276483" y="4637777"/>
            <a:ext cx="41339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>
          <a:xfrm>
            <a:off x="4410470" y="990600"/>
            <a:ext cx="4808007" cy="4490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8" y="3429000"/>
            <a:ext cx="3218257" cy="1086234"/>
          </a:xfrm>
          <a:prstGeom prst="rect">
            <a:avLst/>
          </a:prstGeom>
        </p:spPr>
      </p:pic>
      <p:pic>
        <p:nvPicPr>
          <p:cNvPr id="14" name="Picture 13" descr="TitleFooterBlueand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5" y="6015002"/>
            <a:ext cx="9144000" cy="864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37896" y="4824864"/>
            <a:ext cx="4114800" cy="579651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725" y="6582395"/>
            <a:ext cx="2895600" cy="187507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srgbClr val="E2E7E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fld id="{C80CC31E-43D3-4722-B03D-A68062F5FC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7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2906"/>
            <a:ext cx="9144000" cy="565094"/>
          </a:xfrm>
          <a:prstGeom prst="rect">
            <a:avLst/>
          </a:prstGeom>
        </p:spPr>
      </p:pic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576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10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8" name="think-cell Slide" r:id="rId17" imgW="0" imgH="0" progId="">
                  <p:embed/>
                </p:oleObj>
              </mc:Choice>
              <mc:Fallback>
                <p:oleObj name="think-cell Slide" r:id="rId17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>
            <p:custDataLst>
              <p:tags r:id="rId11"/>
            </p:custDataLst>
          </p:nvPr>
        </p:nvSpPr>
        <p:spPr>
          <a:xfrm>
            <a:off x="8886825" y="6579399"/>
            <a:ext cx="257175" cy="19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gray">
          <a:xfrm>
            <a:off x="304800" y="76200"/>
            <a:ext cx="83534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33375" y="1066800"/>
            <a:ext cx="8477250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0949" y="6582395"/>
            <a:ext cx="211057" cy="1875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" y="6512064"/>
            <a:ext cx="66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Texas-Mexico Border Transportation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itchFamily="34" charset="0"/>
              </a:rPr>
              <a:t> Infrastructure </a:t>
            </a:r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Challenges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6488668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+mn-lt"/>
              </a:rPr>
              <a:t>August</a:t>
            </a:r>
            <a:r>
              <a:rPr lang="en-US" sz="1200" baseline="0" dirty="0" smtClean="0">
                <a:solidFill>
                  <a:schemeClr val="bg1"/>
                </a:solidFill>
                <a:latin typeface="+mn-lt"/>
              </a:rPr>
              <a:t> 24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,</a:t>
            </a:r>
            <a:r>
              <a:rPr lang="en-US" sz="1200" baseline="0" dirty="0" smtClean="0">
                <a:solidFill>
                  <a:schemeClr val="bg1"/>
                </a:solidFill>
                <a:latin typeface="+mn-lt"/>
              </a:rPr>
              <a:t> 2016</a:t>
            </a:r>
            <a:endParaRPr lang="en-US" sz="120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  <p:sldLayoutId id="2147483661" r:id="rId6"/>
    <p:sldLayoutId id="2147483663" r:id="rId7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0" kern="1200" dirty="0" smtClean="0">
          <a:solidFill>
            <a:schemeClr val="bg1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6.jpeg"/><Relationship Id="rId4" Type="http://schemas.openxmlformats.org/officeDocument/2006/relationships/hyperlink" Target="http://www.bing.com/images/search?q=texas+flag&amp;id=E8B0A8A2DCBCFD59FA8CD37C734B30823E770E4B&amp;FORM=IQFRB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bing.com/images/search?q=texas+flag&amp;id=E8B0A8A2DCBCFD59FA8CD37C734B30823E770E4B&amp;FORM=IQFR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vetexasfreigh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81009" y="3733800"/>
            <a:ext cx="5386391" cy="914400"/>
          </a:xfrm>
        </p:spPr>
        <p:txBody>
          <a:bodyPr/>
          <a:lstStyle/>
          <a:p>
            <a:r>
              <a:rPr lang="en-US" sz="2000" dirty="0" smtClean="0"/>
              <a:t>Freight and international trade on the Texas-Mexico Border - challenges and opportunities</a:t>
            </a:r>
            <a:endParaRPr lang="en-US" sz="2000" dirty="0"/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452434" y="5045869"/>
            <a:ext cx="5656902" cy="973931"/>
          </a:xfrm>
        </p:spPr>
        <p:txBody>
          <a:bodyPr/>
          <a:lstStyle/>
          <a:p>
            <a:r>
              <a:rPr lang="en-US" sz="2000" dirty="0" smtClean="0"/>
              <a:t>Rice University – Baker Institute 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39" r="392" b="-339"/>
          <a:stretch/>
        </p:blipFill>
        <p:spPr>
          <a:xfrm>
            <a:off x="6137911" y="2034238"/>
            <a:ext cx="2834640" cy="3840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15233" r="37950" b="5087"/>
          <a:stretch/>
        </p:blipFill>
        <p:spPr>
          <a:xfrm>
            <a:off x="1186972" y="992272"/>
            <a:ext cx="1142026" cy="993353"/>
          </a:xfrm>
          <a:prstGeom prst="rect">
            <a:avLst/>
          </a:prstGeom>
          <a:ln w="19050">
            <a:noFill/>
          </a:ln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2" t="21297" r="34137"/>
          <a:stretch/>
        </p:blipFill>
        <p:spPr>
          <a:xfrm>
            <a:off x="3504883" y="990600"/>
            <a:ext cx="746747" cy="996696"/>
          </a:xfrm>
          <a:prstGeom prst="rect">
            <a:avLst/>
          </a:prstGeom>
          <a:ln w="19050">
            <a:noFill/>
          </a:ln>
        </p:spPr>
      </p:pic>
      <p:pic>
        <p:nvPicPr>
          <p:cNvPr id="26" name="Picture 2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5" t="18025" r="24116" b="33603"/>
          <a:stretch/>
        </p:blipFill>
        <p:spPr>
          <a:xfrm>
            <a:off x="2365713" y="990600"/>
            <a:ext cx="1102455" cy="996696"/>
          </a:xfrm>
          <a:prstGeom prst="rect">
            <a:avLst/>
          </a:prstGeom>
          <a:ln w="19050">
            <a:noFill/>
          </a:ln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5" t="15291" r="5253" b="12187"/>
          <a:stretch/>
        </p:blipFill>
        <p:spPr>
          <a:xfrm>
            <a:off x="4285805" y="990600"/>
            <a:ext cx="1179286" cy="996696"/>
          </a:xfrm>
          <a:prstGeom prst="rect">
            <a:avLst/>
          </a:prstGeom>
          <a:ln w="1905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34544" r="14209" b="14422"/>
          <a:stretch/>
        </p:blipFill>
        <p:spPr>
          <a:xfrm>
            <a:off x="152400" y="992272"/>
            <a:ext cx="997857" cy="993353"/>
          </a:xfrm>
          <a:prstGeom prst="rect">
            <a:avLst/>
          </a:prstGeom>
          <a:ln w="19050">
            <a:noFill/>
          </a:ln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7032"/>
          <a:stretch/>
        </p:blipFill>
        <p:spPr>
          <a:xfrm>
            <a:off x="5501957" y="990600"/>
            <a:ext cx="1539187" cy="996696"/>
          </a:xfrm>
          <a:prstGeom prst="rect">
            <a:avLst/>
          </a:prstGeom>
          <a:solidFill>
            <a:srgbClr val="FFCC00"/>
          </a:solidFill>
          <a:ln w="19050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982229"/>
            <a:ext cx="1873570" cy="9989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626335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August 24, 2016</a:t>
            </a:r>
          </a:p>
        </p:txBody>
      </p:sp>
    </p:spTree>
    <p:extLst>
      <p:ext uri="{BB962C8B-B14F-4D97-AF65-F5344CB8AC3E}">
        <p14:creationId xmlns:p14="http://schemas.microsoft.com/office/powerpoint/2010/main" val="30177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84775"/>
          </a:xfrm>
        </p:spPr>
        <p:txBody>
          <a:bodyPr anchor="t"/>
          <a:lstStyle/>
          <a:p>
            <a:pPr eaLnBrk="1" hangingPunct="1"/>
            <a:r>
              <a:rPr lang="en-US" altLang="en-US" sz="3200" b="1" dirty="0" smtClean="0"/>
              <a:t>Where does the Rail Traffic “Flow” in Texas?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58813"/>
            <a:ext cx="770890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727954" y="6059016"/>
            <a:ext cx="24160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/>
              <a:t>Source:  Cambridge Systematics, 2007</a:t>
            </a:r>
          </a:p>
        </p:txBody>
      </p:sp>
    </p:spTree>
    <p:extLst>
      <p:ext uri="{BB962C8B-B14F-4D97-AF65-F5344CB8AC3E}">
        <p14:creationId xmlns:p14="http://schemas.microsoft.com/office/powerpoint/2010/main" val="39059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523220"/>
          </a:xfrm>
        </p:spPr>
        <p:txBody>
          <a:bodyPr/>
          <a:lstStyle/>
          <a:p>
            <a:r>
              <a:rPr lang="en-US" sz="2800" dirty="0"/>
              <a:t>Texas Border-Crossing </a:t>
            </a:r>
            <a:r>
              <a:rPr lang="en-US" sz="2800" dirty="0" smtClean="0"/>
              <a:t>Freight Tonnage 2010 and 2040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4215" t="26385" r="45399" b="8794"/>
          <a:stretch/>
        </p:blipFill>
        <p:spPr bwMode="auto">
          <a:xfrm>
            <a:off x="39624" y="685800"/>
            <a:ext cx="4608576" cy="4343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" y="5443728"/>
            <a:ext cx="9067800" cy="9144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lvl="1"/>
            <a:r>
              <a:rPr lang="en-US" dirty="0">
                <a:latin typeface="Franklin Gothic Demi" panose="020B0703020102020204" pitchFamily="34" charset="0"/>
              </a:rPr>
              <a:t>Nearly 58.0 million tons of freight crossed the Texas-Mexico border in 2010 and over 204.2 million tons are estimated to cross </a:t>
            </a:r>
            <a:r>
              <a:rPr lang="en-US" dirty="0" smtClean="0">
                <a:latin typeface="Franklin Gothic Demi" panose="020B0703020102020204" pitchFamily="34" charset="0"/>
              </a:rPr>
              <a:t>the </a:t>
            </a:r>
            <a:r>
              <a:rPr lang="en-US" dirty="0">
                <a:latin typeface="Franklin Gothic Demi" panose="020B0703020102020204" pitchFamily="34" charset="0"/>
              </a:rPr>
              <a:t>border in 2040</a:t>
            </a:r>
            <a:endParaRPr lang="en-US" b="1" dirty="0">
              <a:latin typeface="Franklin Gothic Demi" panose="020B07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7194" t="26710" r="12052" b="8795"/>
          <a:stretch/>
        </p:blipFill>
        <p:spPr bwMode="auto">
          <a:xfrm>
            <a:off x="4800600" y="685800"/>
            <a:ext cx="4343400" cy="4343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61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114800"/>
            <a:ext cx="4419600" cy="804863"/>
          </a:xfrm>
        </p:spPr>
        <p:txBody>
          <a:bodyPr/>
          <a:lstStyle/>
          <a:p>
            <a:r>
              <a:rPr lang="en-US" sz="2800" dirty="0" smtClean="0"/>
              <a:t>Texas-mexico border challenges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870951" y="6582396"/>
            <a:ext cx="211057" cy="187507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12</a:t>
            </a:fld>
            <a:endParaRPr lang="en-US" dirty="0"/>
          </a:p>
        </p:txBody>
      </p:sp>
      <p:pic>
        <p:nvPicPr>
          <p:cNvPr id="10" name="Picture 2" descr="C:\Users\CMAYS\AppData\Local\Microsoft\Windows\Temporary Internet Files\Content.Outlook\MHW5CNC5\photo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/>
          <a:stretch/>
        </p:blipFill>
        <p:spPr bwMode="auto">
          <a:xfrm>
            <a:off x="5486401" y="617316"/>
            <a:ext cx="3581398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thetexaseconomy.org/business-industry/trade-logistics/border-trade/media/USMexRailTraffic_460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5600"/>
            <a:ext cx="358139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s1.mm.bing.net/th?id=HN.608024072297775126&amp;w=89&amp;h=105&amp;c=7&amp;rs=1&amp;qlt=90&amp;pid=3.1&amp;rm=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762000"/>
            <a:ext cx="1280160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96" y="762001"/>
            <a:ext cx="1170904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1665"/>
          </a:xfrm>
        </p:spPr>
        <p:txBody>
          <a:bodyPr/>
          <a:lstStyle/>
          <a:p>
            <a:r>
              <a:rPr lang="en-US" dirty="0"/>
              <a:t>Texas-Mexico Truck Border Crossing </a:t>
            </a:r>
            <a:r>
              <a:rPr lang="en-US" dirty="0" smtClean="0"/>
              <a:t>Forecasts 2010 - 2040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6705600" cy="55867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53200" y="685801"/>
            <a:ext cx="2590800" cy="5584102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2500" lnSpcReduction="20000"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2040 Highest Freight Volumes: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Laredo World Trade Bridge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Pharr-Reynosa International Bridge</a:t>
            </a: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Highest Growth Rates 2010-2040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Laredo World Trade Bridge (4.6%)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Pharr-Reynosa International Bridge (2.4%)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Veteran International Bridge (1.7%)</a:t>
            </a: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362"/>
            <a:ext cx="9144000" cy="61886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362"/>
            <a:ext cx="9144000" cy="61886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47" y="76200"/>
            <a:ext cx="8938553" cy="461665"/>
          </a:xfrm>
        </p:spPr>
        <p:txBody>
          <a:bodyPr/>
          <a:lstStyle/>
          <a:p>
            <a:r>
              <a:rPr lang="en-US" dirty="0" smtClean="0"/>
              <a:t>Growing Congestion:  Highway Freight Tonnage, 2010 to 2040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64600" y="6578600"/>
            <a:ext cx="211138" cy="187325"/>
          </a:xfrm>
          <a:prstGeom prst="rect">
            <a:avLst/>
          </a:prstGeom>
        </p:spPr>
        <p:txBody>
          <a:bodyPr/>
          <a:lstStyle/>
          <a:p>
            <a:pPr lvl="1">
              <a:defRPr/>
            </a:pPr>
            <a:fld id="{5B4682F8-A712-4FE5-8407-BBEF201922BD}" type="slidenum">
              <a:rPr lang="en-US" smtClean="0"/>
              <a:pPr lvl="1"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255" y="18288"/>
            <a:ext cx="8964545" cy="523220"/>
          </a:xfrm>
        </p:spPr>
        <p:txBody>
          <a:bodyPr anchor="t"/>
          <a:lstStyle/>
          <a:p>
            <a:pPr eaLnBrk="1" hangingPunct="1"/>
            <a:r>
              <a:rPr lang="en-US" altLang="en-US" sz="2800" dirty="0" smtClean="0"/>
              <a:t>Key Texas Border Transportation Challenges</a:t>
            </a:r>
          </a:p>
        </p:txBody>
      </p:sp>
      <p:sp>
        <p:nvSpPr>
          <p:cNvPr id="18435" name="Rectangle 3"/>
          <p:cNvSpPr txBox="1">
            <a:spLocks noChangeAspect="1" noChangeArrowheads="1"/>
          </p:cNvSpPr>
          <p:nvPr/>
        </p:nvSpPr>
        <p:spPr bwMode="auto">
          <a:xfrm>
            <a:off x="35967" y="609600"/>
            <a:ext cx="9144000" cy="5410712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Growing trade volumes between U.S. and Mexico through Texas</a:t>
            </a:r>
          </a:p>
          <a:p>
            <a:pPr marL="365760" indent="-571500">
              <a:buFont typeface="Wingdings" panose="05000000000000000000" pitchFamily="2" charset="2"/>
              <a:buChar char="§"/>
            </a:pPr>
            <a:endParaRPr lang="en-US" altLang="en-US" sz="2400" b="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Inadequate </a:t>
            </a:r>
            <a:r>
              <a:rPr lang="en-US" alt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s</a:t>
            </a: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ystem capacity  at the border and beyond the border</a:t>
            </a:r>
          </a:p>
          <a:p>
            <a:pPr marL="0" indent="0"/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Systems operations issues at the border and beyond the border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Connectivity issues from border to rest of the state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altLang="en-US" sz="2400" b="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Institutional/interagency- </a:t>
            </a:r>
            <a:r>
              <a:rPr lang="en-US" alt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i</a:t>
            </a: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ndustry coordination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altLang="en-US" sz="2400" b="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Education and public awareness</a:t>
            </a:r>
          </a:p>
          <a:p>
            <a:pPr marL="548640" indent="-571500">
              <a:buFont typeface="Wingdings" panose="05000000000000000000" pitchFamily="2" charset="2"/>
              <a:buChar char="§"/>
            </a:pPr>
            <a:endParaRPr lang="en-US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b="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Funding challenges</a:t>
            </a:r>
          </a:p>
        </p:txBody>
      </p:sp>
      <p:pic>
        <p:nvPicPr>
          <p:cNvPr id="4" name="Picture 2" descr="C:\Users\CMAYS\AppData\Local\Microsoft\Windows\Temporary Internet Files\Content.Outlook\MHW5CNC5\Approach road to Colombia Bridge RFID readers on sign gan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49" y="5867400"/>
            <a:ext cx="2458661" cy="9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prlog.org/11091320-freightaccess-fedex-freight-cargo-ltl-shipping-air-freight-pilot-loa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5" y="5867400"/>
            <a:ext cx="2511490" cy="9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http://ts2.mm.bing.net/th?id=I.4883047886684421&amp;pid=1.7&amp;w=213&amp;h=145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" y="5867400"/>
            <a:ext cx="2139990" cy="9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ts3.mm.bing.net/th?id=I.5059197377249886&amp;pid=1.7&amp;w=192&amp;h=136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55" y="5867400"/>
            <a:ext cx="2056995" cy="9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MAYS\AppData\Local\Microsoft\Windows\Temporary Internet Files\Content.Outlook\MHW5CNC5\photo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/>
          <a:stretch/>
        </p:blipFill>
        <p:spPr bwMode="auto">
          <a:xfrm>
            <a:off x="7086600" y="559046"/>
            <a:ext cx="2088930" cy="32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4" name="Picture 6" descr="http://www.thetexaseconomy.org/business-industry/trade-logistics/border-trade/media/USMexRailTraffic_460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5980"/>
            <a:ext cx="2100044" cy="29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55943" y="62351"/>
            <a:ext cx="8796762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n-US" sz="2800" dirty="0" smtClean="0"/>
              <a:t>Texas Border  Transportation Challenges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992" y="665451"/>
            <a:ext cx="7027608" cy="565914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Lack of a coordinated border strategy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No single entity is responsible for border 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coordination</a:t>
            </a:r>
          </a:p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Congestion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at the </a:t>
            </a: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Border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mpacts </a:t>
            </a: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efficiency of freight movement</a:t>
            </a:r>
          </a:p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Border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crossing staffing </a:t>
            </a: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issues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Impacts customs </a:t>
            </a: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processing 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time and wait times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Hours of operation at Port of Entry needs to be </a:t>
            </a: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extended </a:t>
            </a:r>
          </a:p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Technology deployment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Need </a:t>
            </a: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to apply technology at Port of Entry to improve mobility at the 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crossings</a:t>
            </a:r>
          </a:p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Excessive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inspection is impacting freight growth at the Brownsville Port of Entry</a:t>
            </a:r>
          </a:p>
          <a:p>
            <a:pPr>
              <a:buClr>
                <a:schemeClr val="bg1"/>
              </a:buClr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30188" lvl="2" indent="-230188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30188" lvl="2" indent="-230188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>
              <a:buClr>
                <a:srgbClr val="0A1B2B"/>
              </a:buClr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rgbClr val="0A1B2B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944" y="665452"/>
            <a:ext cx="6421056" cy="565914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Inadequate highway and rail capacity 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Need for more rail bridge crossing at the border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Need for greater north-south connectivity to the 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border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Understand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is happening in </a:t>
            </a:r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Mexico</a:t>
            </a: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lvl="1"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30188" lvl="2" indent="-230188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Multistate coordination - need to engage other states on benefits of Texas-Mexico border</a:t>
            </a:r>
          </a:p>
          <a:p>
            <a:pPr marL="230188" lvl="2" indent="-230188">
              <a:buClr>
                <a:schemeClr val="bg1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>
              <a:buClr>
                <a:schemeClr val="bg1"/>
              </a:buClr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chemeClr val="bg1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chemeClr val="bg1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chemeClr val="bg1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8788" lvl="2">
              <a:buClr>
                <a:schemeClr val="bg1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55943" y="62351"/>
            <a:ext cx="8796762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n-US" sz="2800" dirty="0" smtClean="0"/>
              <a:t>Texas Border Transportation Challenges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CMAYS\AppData\Local\Microsoft\Windows\Temporary Internet Files\Content.Outlook\MHW5CNC5\photo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/>
          <a:stretch/>
        </p:blipFill>
        <p:spPr bwMode="auto">
          <a:xfrm>
            <a:off x="6477000" y="559046"/>
            <a:ext cx="2698530" cy="32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thetexaseconomy.org/business-industry/trade-logistics/border-trade/media/USMexRailTraffic_460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5981"/>
            <a:ext cx="2709644" cy="29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657600"/>
            <a:ext cx="4495800" cy="1262063"/>
          </a:xfrm>
        </p:spPr>
        <p:txBody>
          <a:bodyPr/>
          <a:lstStyle/>
          <a:p>
            <a:r>
              <a:rPr lang="en-US" sz="2800" dirty="0" smtClean="0"/>
              <a:t>Texas-mexico border – Addressing the Challenges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870951" y="6582396"/>
            <a:ext cx="211057" cy="187507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18</a:t>
            </a:fld>
            <a:endParaRPr lang="en-US" dirty="0"/>
          </a:p>
        </p:txBody>
      </p:sp>
      <p:pic>
        <p:nvPicPr>
          <p:cNvPr id="6" name="Picture 2" descr="http://ts1.mm.bing.net/th?id=HN.608024072297775126&amp;w=89&amp;h=105&amp;c=7&amp;rs=1&amp;qlt=90&amp;pid=3.1&amp;rm=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762000"/>
            <a:ext cx="1280160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96" y="800793"/>
            <a:ext cx="965924" cy="77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0792"/>
            <a:ext cx="3810000" cy="51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Freight Plan Policy Recommendations - Border</a:t>
            </a:r>
            <a:r>
              <a:rPr lang="en-US" dirty="0" smtClean="0"/>
              <a:t>	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5638800"/>
          </a:xfrm>
        </p:spPr>
        <p:txBody>
          <a:bodyPr>
            <a:normAutofit/>
          </a:bodyPr>
          <a:lstStyle/>
          <a:p>
            <a:r>
              <a:rPr lang="en-US" b="1" dirty="0" smtClean="0"/>
              <a:t>Texas as a North American Trade and Logistics Hub and Gateway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State should continue to invest in strategic transportation solutions that will enable Texas to maintain its position as the nation’s leader in North American trade and a leading international trade gateway and national logistics hub.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prstClr val="black"/>
                </a:solidFill>
              </a:rPr>
              <a:t>Elevate the importance of economic and transportation benefits of freight movement in statewide, regional, and local transportation planning </a:t>
            </a:r>
            <a:r>
              <a:rPr lang="en-US" altLang="en-US" sz="1800" dirty="0" smtClean="0">
                <a:solidFill>
                  <a:prstClr val="black"/>
                </a:solidFill>
              </a:rPr>
              <a:t>efforts</a:t>
            </a:r>
            <a:endParaRPr lang="en-US" sz="2400" dirty="0" smtClean="0"/>
          </a:p>
          <a:p>
            <a:r>
              <a:rPr lang="en-US" b="1" dirty="0" smtClean="0"/>
              <a:t>International Border/Ports-of-Entry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State should invest in and facilitate international border coordination strategies to improve freight mobility and efficiency.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state should explore creating a border entity charged with coordinating Texas-border strategies and initiatives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The State should invest in a comprehensive integration of security and cross-border efficiency to improve cross-border trade and the movement of people and goods in order to facilitate Texas’ economic competitiveness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 descr="C:\Users\CMAYS\AppData\Local\Microsoft\Windows\Temporary Internet Files\Content.Outlook\MHW5CNC5\Approach road to Colombia Bridge RFID readers on sign gant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22" y="5791200"/>
            <a:ext cx="245866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prlog.org/11091320-freightaccess-fedex-freight-cargo-ltl-shipping-air-freight-pilot-loa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38" y="5791200"/>
            <a:ext cx="251149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://ts2.mm.bing.net/th?id=I.4883047886684421&amp;pid=1.7&amp;w=213&amp;h=145&amp;c=7&amp;rs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" y="5791200"/>
            <a:ext cx="213999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ts3.mm.bing.net/th?id=I.5059197377249886&amp;pid=1.7&amp;w=192&amp;h=136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8" y="5791200"/>
            <a:ext cx="20569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461665"/>
          </a:xfrm>
        </p:spPr>
        <p:txBody>
          <a:bodyPr/>
          <a:lstStyle/>
          <a:p>
            <a:r>
              <a:rPr lang="en-US" dirty="0" smtClean="0"/>
              <a:t>Overview of Texas-México Border Crossings – 28 Crossings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</a:t>
            </a:fld>
            <a:endParaRPr lang="en-US" dirty="0"/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1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7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 txBox="1">
            <a:spLocks/>
          </p:cNvSpPr>
          <p:nvPr/>
        </p:nvSpPr>
        <p:spPr bwMode="auto">
          <a:xfrm>
            <a:off x="42440" y="664369"/>
            <a:ext cx="8949159" cy="500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0188" indent="-230188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514350" indent="-230188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</a:defRPr>
            </a:lvl2pPr>
            <a:lvl3pPr marL="742950" indent="-1714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97155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1143000" indent="-1714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160020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05740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251460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297180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buClr>
                <a:srgbClr val="0A1B2B"/>
              </a:buClr>
            </a:pPr>
            <a:r>
              <a:rPr lang="en-US" altLang="en-US" sz="2000" b="1" dirty="0">
                <a:solidFill>
                  <a:prstClr val="black"/>
                </a:solidFill>
              </a:rPr>
              <a:t>Work with federal, state, local, and private sector to develop a dedicated International Border Freight Movement Coordination Program between industry and international, national, state, regional, local agencies</a:t>
            </a: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Expand the FAST (Free and Secure Trade) program, and the proposed express lane at the Department of Public Safety (DPS) inspection stations</a:t>
            </a: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Pursue one-stop permitting and inspection between US Customs and Border Protection (</a:t>
            </a:r>
            <a:r>
              <a:rPr lang="en-US" altLang="en-US" dirty="0" smtClean="0">
                <a:solidFill>
                  <a:prstClr val="black"/>
                </a:solidFill>
              </a:rPr>
              <a:t>CBP), FMCSA, TxDMV, and </a:t>
            </a:r>
            <a:r>
              <a:rPr lang="en-US" altLang="en-US" dirty="0">
                <a:solidFill>
                  <a:prstClr val="black"/>
                </a:solidFill>
              </a:rPr>
              <a:t>DPS</a:t>
            </a: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Improve coordination between </a:t>
            </a:r>
            <a:r>
              <a:rPr lang="en-US" altLang="en-US" dirty="0" smtClean="0">
                <a:solidFill>
                  <a:prstClr val="black"/>
                </a:solidFill>
              </a:rPr>
              <a:t>all appropriate state, national, and international agencies to define and collect data and information necessary to understand issues and develop solutions</a:t>
            </a:r>
            <a:endParaRPr lang="en-US" altLang="en-US" dirty="0">
              <a:solidFill>
                <a:prstClr val="black"/>
              </a:solidFill>
            </a:endParaRP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Consider funding partnerships with </a:t>
            </a:r>
            <a:r>
              <a:rPr lang="en-US" altLang="en-US" dirty="0" smtClean="0">
                <a:solidFill>
                  <a:prstClr val="black"/>
                </a:solidFill>
              </a:rPr>
              <a:t>US and Mexican agencies and industry partners</a:t>
            </a: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Develop and implement a matrix for measuring </a:t>
            </a:r>
            <a:r>
              <a:rPr lang="en-US" altLang="en-US" dirty="0" smtClean="0">
                <a:solidFill>
                  <a:prstClr val="black"/>
                </a:solidFill>
              </a:rPr>
              <a:t>efficiencies and </a:t>
            </a:r>
            <a:r>
              <a:rPr lang="en-US" altLang="en-US" dirty="0">
                <a:solidFill>
                  <a:prstClr val="black"/>
                </a:solidFill>
              </a:rPr>
              <a:t>benefits</a:t>
            </a:r>
          </a:p>
          <a:p>
            <a:pPr lvl="1" eaLnBrk="1" hangingPunct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Collaborate to expand trusted shipper programs/ prescreening </a:t>
            </a:r>
          </a:p>
        </p:txBody>
      </p:sp>
      <p:sp>
        <p:nvSpPr>
          <p:cNvPr id="44039" name="Title 6"/>
          <p:cNvSpPr txBox="1">
            <a:spLocks/>
          </p:cNvSpPr>
          <p:nvPr/>
        </p:nvSpPr>
        <p:spPr bwMode="auto">
          <a:xfrm>
            <a:off x="152400" y="47392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Franklin Gothic Demi" pitchFamily="34" charset="0"/>
                <a:cs typeface="Arial" pitchFamily="34" charset="0"/>
              </a:rPr>
              <a:t>Freight Plan – Program Recommendations—Border</a:t>
            </a:r>
            <a:endParaRPr lang="en-US" altLang="en-US" b="1" dirty="0">
              <a:solidFill>
                <a:schemeClr val="bg1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CMAYS\AppData\Local\Microsoft\Windows\Temporary Internet Files\Content.Outlook\MHW5CNC5\Approach road to Colombia Bridge RFID readers on sign gan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22" y="5737225"/>
            <a:ext cx="2458661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prlog.org/11091320-freightaccess-fedex-freight-cargo-ltl-shipping-air-freight-pilot-loa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38" y="5737225"/>
            <a:ext cx="251149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http://ts2.mm.bing.net/th?id=I.4883047886684421&amp;pid=1.7&amp;w=213&amp;h=145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" y="5737225"/>
            <a:ext cx="213999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ts3.mm.bing.net/th?id=I.5059197377249886&amp;pid=1.7&amp;w=192&amp;h=136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8" y="5737225"/>
            <a:ext cx="205699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04171" y="718616"/>
            <a:ext cx="9008679" cy="4920184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A1B2B"/>
              </a:buClr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Work </a:t>
            </a:r>
            <a:r>
              <a:rPr lang="en-US" sz="2000" b="1" dirty="0">
                <a:solidFill>
                  <a:prstClr val="black"/>
                </a:solidFill>
              </a:rPr>
              <a:t>with federal, state, local, and private sector to develop a program to analyze current </a:t>
            </a:r>
            <a:r>
              <a:rPr lang="en-US" sz="2000" b="1" dirty="0" smtClean="0">
                <a:solidFill>
                  <a:prstClr val="black"/>
                </a:solidFill>
              </a:rPr>
              <a:t>efficiencies at </a:t>
            </a:r>
            <a:r>
              <a:rPr lang="en-US" sz="2000" b="1" dirty="0">
                <a:solidFill>
                  <a:prstClr val="black"/>
                </a:solidFill>
              </a:rPr>
              <a:t>international freight border crossings 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>
              <a:buClr>
                <a:srgbClr val="0A1B2B"/>
              </a:buClr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marL="230188" lvl="1">
              <a:buClr>
                <a:srgbClr val="0A1B2B"/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prstClr val="black"/>
                </a:solidFill>
              </a:rPr>
              <a:t>Work </a:t>
            </a:r>
            <a:r>
              <a:rPr lang="en-US" b="1" dirty="0">
                <a:solidFill>
                  <a:prstClr val="black"/>
                </a:solidFill>
              </a:rPr>
              <a:t>with federal, state, local, and private sector to facilitate and incorporate </a:t>
            </a:r>
            <a:r>
              <a:rPr lang="en-US" b="1" dirty="0" smtClean="0">
                <a:solidFill>
                  <a:prstClr val="black"/>
                </a:solidFill>
              </a:rPr>
              <a:t>proven technology-based </a:t>
            </a:r>
            <a:r>
              <a:rPr lang="en-US" b="1" dirty="0">
                <a:solidFill>
                  <a:prstClr val="black"/>
                </a:solidFill>
              </a:rPr>
              <a:t>solutions for international freight border </a:t>
            </a:r>
            <a:r>
              <a:rPr lang="en-US" b="1" dirty="0" smtClean="0">
                <a:solidFill>
                  <a:prstClr val="black"/>
                </a:solidFill>
              </a:rPr>
              <a:t>crossings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Maintain security while increasing trade throughput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black"/>
                </a:solidFill>
              </a:rPr>
              <a:t>Implement advanced </a:t>
            </a:r>
            <a:r>
              <a:rPr lang="en-US" dirty="0">
                <a:solidFill>
                  <a:prstClr val="black"/>
                </a:solidFill>
              </a:rPr>
              <a:t>ITS for border trade commercial shipments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black"/>
                </a:solidFill>
              </a:rPr>
              <a:t>Implement </a:t>
            </a:r>
            <a:r>
              <a:rPr lang="en-US" dirty="0">
                <a:solidFill>
                  <a:prstClr val="black"/>
                </a:solidFill>
              </a:rPr>
              <a:t>a CMV Safety Data Exchange </a:t>
            </a:r>
            <a:endParaRPr lang="en-US" dirty="0" smtClean="0">
              <a:solidFill>
                <a:prstClr val="black"/>
              </a:solidFill>
            </a:endParaRP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black"/>
                </a:solidFill>
              </a:rPr>
              <a:t>Increase </a:t>
            </a:r>
            <a:r>
              <a:rPr lang="en-US" dirty="0">
                <a:solidFill>
                  <a:prstClr val="black"/>
                </a:solidFill>
              </a:rPr>
              <a:t>the ROI for Commercial Security </a:t>
            </a:r>
            <a:r>
              <a:rPr lang="en-US" dirty="0" smtClean="0">
                <a:solidFill>
                  <a:prstClr val="black"/>
                </a:solidFill>
              </a:rPr>
              <a:t>investments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black"/>
                </a:solidFill>
              </a:rPr>
              <a:t>Increase </a:t>
            </a:r>
            <a:r>
              <a:rPr lang="en-US" dirty="0">
                <a:solidFill>
                  <a:prstClr val="black"/>
                </a:solidFill>
              </a:rPr>
              <a:t>use of Electronic Credentialing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Establish Virtual Weigh Stations at appropriate locations</a:t>
            </a:r>
          </a:p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012" name="Title 6"/>
          <p:cNvSpPr txBox="1">
            <a:spLocks/>
          </p:cNvSpPr>
          <p:nvPr/>
        </p:nvSpPr>
        <p:spPr bwMode="auto">
          <a:xfrm>
            <a:off x="152400" y="38176"/>
            <a:ext cx="8971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Franklin Gothic Demi" pitchFamily="34" charset="0"/>
                <a:cs typeface="Arial" pitchFamily="34" charset="0"/>
              </a:rPr>
              <a:t>Freight Plan – Program Recommendations—Border</a:t>
            </a:r>
            <a:endParaRPr lang="en-US" altLang="en-US" b="1" dirty="0">
              <a:solidFill>
                <a:schemeClr val="bg1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 descr="C:\Users\CMAYS\AppData\Local\Microsoft\Windows\Temporary Internet Files\Content.Outlook\MHW5CNC5\Approach road to Colombia Bridge RFID readers on sign gan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90" y="5791200"/>
            <a:ext cx="245866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prlog.org/11091320-freightaccess-fedex-freight-cargo-ltl-shipping-air-freight-pilot-loa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06" y="5791200"/>
            <a:ext cx="251149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://ts2.mm.bing.net/th?id=I.4883047886684421&amp;pid=1.7&amp;w=213&amp;h=145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5791200"/>
            <a:ext cx="213999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ts3.mm.bing.net/th?id=I.5059197377249886&amp;pid=1.7&amp;w=192&amp;h=136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96" y="5791200"/>
            <a:ext cx="20569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353425" cy="4616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b="1" dirty="0" smtClean="0"/>
              <a:t>Summary</a:t>
            </a:r>
            <a:endParaRPr sz="2800" b="1" dirty="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" y="685801"/>
            <a:ext cx="9141246" cy="47244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Texas </a:t>
            </a:r>
            <a:r>
              <a:rPr lang="en-US" dirty="0" smtClean="0">
                <a:solidFill>
                  <a:schemeClr val="bg1"/>
                </a:solidFill>
              </a:rPr>
              <a:t>will continue </a:t>
            </a:r>
            <a:r>
              <a:rPr lang="en-US" dirty="0">
                <a:solidFill>
                  <a:schemeClr val="bg1"/>
                </a:solidFill>
              </a:rPr>
              <a:t>to be an important player in U.S. international trade, serving as the main gateway for trade with </a:t>
            </a:r>
            <a:r>
              <a:rPr lang="en-US" dirty="0" smtClean="0">
                <a:solidFill>
                  <a:schemeClr val="bg1"/>
                </a:solidFill>
              </a:rPr>
              <a:t>Mexico</a:t>
            </a: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Addressing Border Transportation Challenges will require a comprehensive and coordinated </a:t>
            </a:r>
            <a:r>
              <a:rPr lang="en-US" dirty="0" smtClean="0">
                <a:solidFill>
                  <a:schemeClr val="bg1"/>
                </a:solidFill>
              </a:rPr>
              <a:t>strategy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Trucks </a:t>
            </a:r>
            <a:r>
              <a:rPr lang="en-US" dirty="0">
                <a:solidFill>
                  <a:schemeClr val="bg1"/>
                </a:solidFill>
              </a:rPr>
              <a:t>will continue to dominate mode of trade </a:t>
            </a:r>
            <a:r>
              <a:rPr lang="en-US" dirty="0" smtClean="0">
                <a:solidFill>
                  <a:schemeClr val="bg1"/>
                </a:solidFill>
              </a:rPr>
              <a:t>movement</a:t>
            </a:r>
          </a:p>
          <a:p>
            <a:pPr marL="0" indent="0">
              <a:buClr>
                <a:schemeClr val="bg1"/>
              </a:buCl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Maintaining </a:t>
            </a:r>
            <a:r>
              <a:rPr lang="en-US" dirty="0">
                <a:solidFill>
                  <a:schemeClr val="bg1"/>
                </a:solidFill>
              </a:rPr>
              <a:t>and growing trade relationship with Mexico relies on maintaining adequate capacity and increasing efficiency of the Texas transportation </a:t>
            </a:r>
            <a:r>
              <a:rPr lang="en-US" dirty="0" smtClean="0">
                <a:solidFill>
                  <a:schemeClr val="bg1"/>
                </a:solidFill>
              </a:rPr>
              <a:t>network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22</a:t>
            </a:fld>
            <a:endParaRPr dirty="0">
              <a:solidFill>
                <a:prstClr val="white"/>
              </a:solidFill>
            </a:endParaRPr>
          </a:p>
        </p:txBody>
      </p:sp>
      <p:pic>
        <p:nvPicPr>
          <p:cNvPr id="9" name="Picture 2" descr="C:\Users\CMAYS\AppData\Local\Microsoft\Windows\Temporary Internet Files\Content.Outlook\MHW5CNC5\Approach road to Colombia Bridge RFID readers on sign gan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22" y="5675915"/>
            <a:ext cx="2458661" cy="11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prlog.org/11091320-freightaccess-fedex-freight-cargo-ltl-shipping-air-freight-pilot-loa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38" y="5675915"/>
            <a:ext cx="2511490" cy="11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://ts2.mm.bing.net/th?id=I.4883047886684421&amp;pid=1.7&amp;w=213&amp;h=145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" y="5675915"/>
            <a:ext cx="2139990" cy="11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ts3.mm.bing.net/th?id=I.5059197377249886&amp;pid=1.7&amp;w=192&amp;h=136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8" y="5675915"/>
            <a:ext cx="2056995" cy="11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53025" y="4381193"/>
            <a:ext cx="384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hlinkClick r:id="rId3"/>
              </a:rPr>
              <a:t>www.MoveTexasFreight.com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64602" y="6578601"/>
            <a:ext cx="211057" cy="187508"/>
          </a:xfrm>
        </p:spPr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5918" y="1509593"/>
            <a:ext cx="319350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800" dirty="0" smtClean="0">
                <a:latin typeface="Franklin Gothic Demi" panose="020B0703020102020204" pitchFamily="34" charset="0"/>
              </a:rPr>
              <a:t>Questions?</a:t>
            </a:r>
          </a:p>
        </p:txBody>
      </p:sp>
      <p:pic>
        <p:nvPicPr>
          <p:cNvPr id="5" name="Picture 2" descr="C:\Users\CMAYS\AppData\Local\Microsoft\Windows\Temporary Internet Files\Content.Outlook\MHW5CNC5\mobility-plan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7" y="5140396"/>
            <a:ext cx="235267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MAYS\AppData\Local\Microsoft\Windows\Temporary Internet Files\Content.Outlook\MHW5CNC5\freight-advisor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5140396"/>
            <a:ext cx="2428874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1180" y="3032043"/>
            <a:ext cx="4557020" cy="26517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Caroline Mays, AICP</a:t>
            </a:r>
          </a:p>
          <a:p>
            <a:pPr marL="0" indent="0">
              <a:buNone/>
            </a:pPr>
            <a:r>
              <a:rPr lang="en-US" sz="1600" smtClean="0"/>
              <a:t>Director</a:t>
            </a:r>
            <a:r>
              <a:rPr lang="en-US" sz="1600" dirty="0" smtClean="0"/>
              <a:t>, Freight and International Trade Section</a:t>
            </a:r>
          </a:p>
          <a:p>
            <a:pPr marL="0" indent="0">
              <a:buNone/>
            </a:pPr>
            <a:r>
              <a:rPr lang="en-US" sz="1600" dirty="0" smtClean="0"/>
              <a:t>(O) 512-486-5059</a:t>
            </a:r>
          </a:p>
          <a:p>
            <a:pPr marL="0" indent="0">
              <a:buNone/>
            </a:pPr>
            <a:r>
              <a:rPr lang="en-US" sz="1600" dirty="0" smtClean="0"/>
              <a:t>(C) 512-658-2436</a:t>
            </a:r>
          </a:p>
          <a:p>
            <a:pPr marL="0" indent="0">
              <a:buNone/>
            </a:pPr>
            <a:r>
              <a:rPr lang="en-US" sz="1600" dirty="0" smtClean="0"/>
              <a:t>Caroline.mays@txdot.gov</a:t>
            </a:r>
          </a:p>
          <a:p>
            <a:pPr marL="0" indent="0"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8459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1665"/>
          </a:xfrm>
        </p:spPr>
        <p:txBody>
          <a:bodyPr/>
          <a:lstStyle/>
          <a:p>
            <a:r>
              <a:rPr lang="en-US" dirty="0" smtClean="0"/>
              <a:t>Texas-Mexico Rail and Truck </a:t>
            </a:r>
            <a:r>
              <a:rPr lang="en-US" dirty="0"/>
              <a:t>Border </a:t>
            </a:r>
            <a:r>
              <a:rPr lang="en-US" dirty="0" smtClean="0"/>
              <a:t>Crossings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0678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631785"/>
              </p:ext>
            </p:extLst>
          </p:nvPr>
        </p:nvGraphicFramePr>
        <p:xfrm>
          <a:off x="152400" y="762003"/>
          <a:ext cx="8839200" cy="54101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601"/>
                <a:gridCol w="2741462"/>
                <a:gridCol w="2177043"/>
                <a:gridCol w="2822094"/>
              </a:tblGrid>
              <a:tr h="80260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Ranking 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noProof="0" dirty="0" smtClean="0">
                          <a:latin typeface="Franklin Gothic Book" pitchFamily="34" charset="0"/>
                        </a:rPr>
                        <a:t>Country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noProof="0" dirty="0" smtClean="0">
                          <a:latin typeface="Franklin Gothic Book" pitchFamily="34" charset="0"/>
                        </a:rPr>
                        <a:t>Dollar Amount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noProof="0" dirty="0" smtClean="0">
                          <a:latin typeface="Franklin Gothic Book" pitchFamily="34" charset="0"/>
                        </a:rPr>
                        <a:t>% Share of Exports 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</a:tr>
              <a:tr h="92151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noProof="0" dirty="0" smtClean="0">
                          <a:latin typeface="Franklin Gothic Book" pitchFamily="34" charset="0"/>
                          <a:cs typeface="Arial" pitchFamily="34" charset="0"/>
                        </a:rPr>
                        <a:t>Mexico</a:t>
                      </a:r>
                      <a:endParaRPr lang="fr-FR" sz="1600" b="1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$ 94,456,000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35.7%</a:t>
                      </a:r>
                    </a:p>
                  </a:txBody>
                  <a:tcPr marR="45720" anchor="ctr"/>
                </a:tc>
              </a:tr>
              <a:tr h="92151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2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noProof="0" dirty="0" smtClean="0">
                          <a:latin typeface="Franklin Gothic Book" pitchFamily="34" charset="0"/>
                          <a:cs typeface="Arial" pitchFamily="34" charset="0"/>
                        </a:rPr>
                        <a:t>Canada</a:t>
                      </a:r>
                      <a:endParaRPr lang="fr-FR" sz="1600" b="1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$ 23,853,000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9.0%</a:t>
                      </a:r>
                    </a:p>
                  </a:txBody>
                  <a:tcPr marR="45720" anchor="ctr"/>
                </a:tc>
              </a:tr>
              <a:tr h="92151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3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noProof="0" dirty="0" smtClean="0">
                          <a:latin typeface="Franklin Gothic Book" pitchFamily="34" charset="0"/>
                          <a:cs typeface="Arial" pitchFamily="34" charset="0"/>
                        </a:rPr>
                        <a:t>China</a:t>
                      </a:r>
                      <a:endParaRPr lang="fr-FR" sz="1600" b="1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$ 10,306,000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3.9%</a:t>
                      </a:r>
                    </a:p>
                  </a:txBody>
                  <a:tcPr marR="45720" anchor="ctr"/>
                </a:tc>
              </a:tr>
              <a:tr h="92151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4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noProof="0" dirty="0" smtClean="0">
                          <a:latin typeface="Franklin Gothic Book" pitchFamily="34" charset="0"/>
                          <a:cs typeface="Arial" pitchFamily="34" charset="0"/>
                        </a:rPr>
                        <a:t>Brazil</a:t>
                      </a:r>
                      <a:endParaRPr lang="fr-FR" sz="1600" b="1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$ 10,036,000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3.8%</a:t>
                      </a:r>
                    </a:p>
                  </a:txBody>
                  <a:tcPr marR="45720" anchor="ctr"/>
                </a:tc>
              </a:tr>
              <a:tr h="921518">
                <a:tc>
                  <a:txBody>
                    <a:bodyPr/>
                    <a:lstStyle/>
                    <a:p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5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noProof="0" dirty="0" smtClean="0">
                          <a:latin typeface="Franklin Gothic Book" pitchFamily="34" charset="0"/>
                          <a:cs typeface="Arial" pitchFamily="34" charset="0"/>
                        </a:rPr>
                        <a:t>Netherlands</a:t>
                      </a:r>
                      <a:endParaRPr lang="fr-FR" sz="1600" b="1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 dirty="0" smtClean="0">
                          <a:latin typeface="Franklin Gothic Book" pitchFamily="34" charset="0"/>
                          <a:cs typeface="Arial" pitchFamily="34" charset="0"/>
                        </a:rPr>
                        <a:t>$ 9,612,000</a:t>
                      </a:r>
                      <a:endParaRPr lang="fr-FR" sz="1600" b="0" noProof="0" dirty="0">
                        <a:latin typeface="Franklin Gothic Book" pitchFamily="34" charset="0"/>
                        <a:cs typeface="Arial" pitchFamily="34" charset="0"/>
                      </a:endParaRPr>
                    </a:p>
                  </a:txBody>
                  <a:tcPr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3.6%</a:t>
                      </a:r>
                    </a:p>
                  </a:txBody>
                  <a:tcPr marR="45720" anchor="ctr"/>
                </a:tc>
              </a:tr>
            </a:tbl>
          </a:graphicData>
        </a:graphic>
      </p:graphicFrame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52" y="1716949"/>
            <a:ext cx="1009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52" y="2414155"/>
            <a:ext cx="1010412" cy="59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806" y="3113859"/>
            <a:ext cx="1010195" cy="6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89" y="3768633"/>
            <a:ext cx="1028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29" y="4493622"/>
            <a:ext cx="1007471" cy="6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800" y="76200"/>
            <a:ext cx="8353425" cy="4616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dirty="0" smtClean="0"/>
              <a:t>Why is the Texas –Mexico Border Important?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0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3220"/>
          </a:xfrm>
        </p:spPr>
        <p:txBody>
          <a:bodyPr/>
          <a:lstStyle/>
          <a:p>
            <a:r>
              <a:rPr lang="en-US" altLang="en-US" sz="2800" dirty="0" smtClean="0"/>
              <a:t>US-Mexico Value of Trade – 2005-2015</a:t>
            </a:r>
            <a:endParaRPr lang="en-US" altLang="en-US" sz="2800" dirty="0"/>
          </a:p>
        </p:txBody>
      </p:sp>
      <p:sp>
        <p:nvSpPr>
          <p:cNvPr id="512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5761038" y="6411913"/>
            <a:ext cx="2895600" cy="365125"/>
          </a:xfrm>
        </p:spPr>
        <p:txBody>
          <a:bodyPr/>
          <a:lstStyle/>
          <a:p>
            <a:pPr>
              <a:defRPr/>
            </a:pPr>
            <a:endParaRPr lang="en-US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58" y="5703425"/>
            <a:ext cx="8886942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Trade with Mexico is a Major Part of the Texas Economy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8" y="649147"/>
            <a:ext cx="911554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523220"/>
          </a:xfrm>
        </p:spPr>
        <p:txBody>
          <a:bodyPr/>
          <a:lstStyle/>
          <a:p>
            <a:r>
              <a:rPr lang="en-US" sz="2800" dirty="0" smtClean="0"/>
              <a:t>Economic Importance of the Texas-México Border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8016" y="2286000"/>
            <a:ext cx="4191000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Mexico is Texas’ #1 trading partner with almost $196 billion, or 35.7% of total U.S.-Mexico trade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74.4% of trade comes trough Texas POEs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80.5% by truck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19.5 by rail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932128"/>
            <a:ext cx="4419600" cy="526297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Total US – Mexico trade  was $ 507 billion of which $ 245 billion (imports/exports) moved through Texas Border POEs by truck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74% ($245 billion) of US-Mexico trade moves through Texas </a:t>
            </a:r>
            <a:r>
              <a:rPr lang="en-US" sz="2400" dirty="0" smtClean="0"/>
              <a:t>Ports-of-Entries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Mexico is Texas’ largest export market with $100.9 billion or 36% of Texas’ total goods </a:t>
            </a:r>
            <a:r>
              <a:rPr lang="en-US" sz="2400" dirty="0" smtClean="0"/>
              <a:t>exports</a:t>
            </a:r>
            <a:endParaRPr lang="en-US" sz="2400" dirty="0"/>
          </a:p>
        </p:txBody>
      </p:sp>
      <p:pic>
        <p:nvPicPr>
          <p:cNvPr id="12" name="Picture 4" descr="http://tse1.mm.bing.net/th?&amp;id=OIP.M4b35ba82cbd5733bc072c4f49180beb2H0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5" y="679704"/>
            <a:ext cx="1588698" cy="9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57149"/>
            <a:ext cx="8953501" cy="523220"/>
          </a:xfrm>
        </p:spPr>
        <p:txBody>
          <a:bodyPr/>
          <a:lstStyle/>
          <a:p>
            <a:r>
              <a:rPr lang="en-US" sz="2800" dirty="0"/>
              <a:t>National Impact of </a:t>
            </a:r>
            <a:r>
              <a:rPr lang="en-US" sz="2800" dirty="0" smtClean="0"/>
              <a:t>Texas-Mexico Border - Laredo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4"/>
            <a:ext cx="9143998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56298"/>
            <a:ext cx="9029699" cy="602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749"/>
            <a:ext cx="8610600" cy="58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44917"/>
            <a:ext cx="7924801" cy="561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9" y="1423032"/>
            <a:ext cx="7483642" cy="543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2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1"/>
            <a:ext cx="8839200" cy="609600"/>
          </a:xfrm>
        </p:spPr>
        <p:txBody>
          <a:bodyPr/>
          <a:lstStyle/>
          <a:p>
            <a:r>
              <a:rPr lang="en-US" sz="2800" dirty="0" smtClean="0"/>
              <a:t>Texas-Mexico Northbound Truck Crossings – 2005-2015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821528"/>
              </p:ext>
            </p:extLst>
          </p:nvPr>
        </p:nvGraphicFramePr>
        <p:xfrm>
          <a:off x="148590" y="815340"/>
          <a:ext cx="8846820" cy="535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76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0" y="17463"/>
            <a:ext cx="9144000" cy="584775"/>
          </a:xfrm>
        </p:spPr>
        <p:txBody>
          <a:bodyPr/>
          <a:lstStyle/>
          <a:p>
            <a:r>
              <a:rPr lang="en-US" altLang="en-US" sz="3200" b="1" dirty="0" smtClean="0"/>
              <a:t>Train Crossings at Texas Border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76200" y="594995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/>
              <a:t>Source:  U.S. Department of Transportation, Research and </a:t>
            </a:r>
            <a:r>
              <a:rPr lang="en-US" altLang="en-US" sz="900" dirty="0" smtClean="0"/>
              <a:t>Innovative </a:t>
            </a:r>
            <a:r>
              <a:rPr lang="en-US" altLang="en-US" sz="900" dirty="0"/>
              <a:t>Technology Administration, Bureau of Transportation Statistics, Border Crossing/Entry Data</a:t>
            </a:r>
          </a:p>
        </p:txBody>
      </p:sp>
      <p:pic>
        <p:nvPicPr>
          <p:cNvPr id="12292" name="Char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89535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9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theme1.xml><?xml version="1.0" encoding="utf-8"?>
<a:theme xmlns:a="http://schemas.openxmlformats.org/drawingml/2006/main" name="MASTER_powerpoint_template_STANDARD">
  <a:themeElements>
    <a:clrScheme name="Custom 7">
      <a:dk1>
        <a:sysClr val="windowText" lastClr="000000"/>
      </a:dk1>
      <a:lt1>
        <a:sysClr val="window" lastClr="FFFFFF"/>
      </a:lt1>
      <a:dk2>
        <a:srgbClr val="E2E7EB"/>
      </a:dk2>
      <a:lt2>
        <a:srgbClr val="F9EFE0"/>
      </a:lt2>
      <a:accent1>
        <a:srgbClr val="0A1B2B"/>
      </a:accent1>
      <a:accent2>
        <a:srgbClr val="14385C"/>
      </a:accent2>
      <a:accent3>
        <a:srgbClr val="899BAD"/>
      </a:accent3>
      <a:accent4>
        <a:srgbClr val="925700"/>
      </a:accent4>
      <a:accent5>
        <a:srgbClr val="CC7A00"/>
      </a:accent5>
      <a:accent6>
        <a:srgbClr val="E5BC7F"/>
      </a:accent6>
      <a:hlink>
        <a:srgbClr val="042A45"/>
      </a:hlink>
      <a:folHlink>
        <a:srgbClr val="4D4D4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MASTER_powerpoint_template_STANDARD</Template>
  <TotalTime>765</TotalTime>
  <Words>1378</Words>
  <Application>Microsoft Office PowerPoint</Application>
  <PresentationFormat>On-screen Show (4:3)</PresentationFormat>
  <Paragraphs>197</Paragraphs>
  <Slides>23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MASTER_powerpoint_template_STANDARD</vt:lpstr>
      <vt:lpstr>think-cell Slide</vt:lpstr>
      <vt:lpstr>Freight and international trade on the Texas-Mexico Border - challenges and opportunities</vt:lpstr>
      <vt:lpstr>Overview of Texas-México Border Crossings – 28 Crossings</vt:lpstr>
      <vt:lpstr>Texas-Mexico Rail and Truck Border Crossings </vt:lpstr>
      <vt:lpstr>PowerPoint Presentation</vt:lpstr>
      <vt:lpstr>US-Mexico Value of Trade – 2005-2015</vt:lpstr>
      <vt:lpstr>Economic Importance of the Texas-México Border</vt:lpstr>
      <vt:lpstr>National Impact of Texas-Mexico Border - Laredo</vt:lpstr>
      <vt:lpstr>Texas-Mexico Northbound Truck Crossings – 2005-2015</vt:lpstr>
      <vt:lpstr>Train Crossings at Texas Border</vt:lpstr>
      <vt:lpstr>Where does the Rail Traffic “Flow” in Texas?</vt:lpstr>
      <vt:lpstr>Texas Border-Crossing Freight Tonnage 2010 and 2040 </vt:lpstr>
      <vt:lpstr>Texas-mexico border challenges</vt:lpstr>
      <vt:lpstr>Texas-Mexico Truck Border Crossing Forecasts 2010 - 2040</vt:lpstr>
      <vt:lpstr>Growing Congestion:  Highway Freight Tonnage, 2010 to 2040</vt:lpstr>
      <vt:lpstr>Key Texas Border Transportation Challenges</vt:lpstr>
      <vt:lpstr>PowerPoint Presentation</vt:lpstr>
      <vt:lpstr>PowerPoint Presentation</vt:lpstr>
      <vt:lpstr>Texas-mexico border – Addressing the Challenges</vt:lpstr>
      <vt:lpstr>Freight Plan Policy Recommendations - Border </vt:lpstr>
      <vt:lpstr>PowerPoint Presentation</vt:lpstr>
      <vt:lpstr>PowerPoint Presentation</vt:lpstr>
      <vt:lpstr>PowerPoint Presentation</vt:lpstr>
      <vt:lpstr>PowerPoint Presentation</vt:lpstr>
    </vt:vector>
  </TitlesOfParts>
  <Company>TxDOT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freight mobility plan</dc:title>
  <dc:creator>Caroline Mays</dc:creator>
  <cp:lastModifiedBy>Caroline Mays</cp:lastModifiedBy>
  <cp:revision>55</cp:revision>
  <cp:lastPrinted>2016-08-24T16:11:57Z</cp:lastPrinted>
  <dcterms:created xsi:type="dcterms:W3CDTF">2016-03-17T20:49:15Z</dcterms:created>
  <dcterms:modified xsi:type="dcterms:W3CDTF">2016-08-24T16:15:24Z</dcterms:modified>
</cp:coreProperties>
</file>