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128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Percents </a:t>
            </a:r>
            <a:r>
              <a:rPr lang="en-US" dirty="0"/>
              <a:t>of S&amp;E </a:t>
            </a:r>
            <a:r>
              <a:rPr lang="en-US" dirty="0" smtClean="0"/>
              <a:t>Occupations </a:t>
            </a:r>
            <a:r>
              <a:rPr lang="en-US" dirty="0"/>
              <a:t>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US Population</a:t>
            </a:r>
            <a:r>
              <a:rPr lang="en-US" baseline="0" dirty="0" smtClean="0"/>
              <a:t> (</a:t>
            </a:r>
            <a:r>
              <a:rPr lang="en-US" dirty="0" smtClean="0"/>
              <a:t>age </a:t>
            </a:r>
            <a:r>
              <a:rPr lang="en-US" dirty="0"/>
              <a:t>21</a:t>
            </a:r>
            <a:r>
              <a:rPr lang="en-US" dirty="0" smtClean="0"/>
              <a:t>+), 2010</a:t>
            </a:r>
          </a:p>
          <a:p>
            <a:pPr>
              <a:defRPr/>
            </a:pPr>
            <a:r>
              <a:rPr lang="en-US" sz="800" dirty="0" smtClean="0"/>
              <a:t>http://nsf.gov/statistics/seind14/index.cfm/chapter-3</a:t>
            </a:r>
            <a:endParaRPr lang="en-US" sz="800" dirty="0"/>
          </a:p>
        </c:rich>
      </c:tx>
      <c:layout>
        <c:manualLayout>
          <c:xMode val="edge"/>
          <c:yMode val="edge"/>
          <c:x val="0.283149215043772"/>
          <c:y val="0.017358284386445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S&amp;E%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Asian</c:v>
                </c:pt>
                <c:pt idx="1">
                  <c:v>NAm/AN</c:v>
                </c:pt>
                <c:pt idx="2">
                  <c:v>Black</c:v>
                </c:pt>
                <c:pt idx="3">
                  <c:v>Hispanic</c:v>
                </c:pt>
                <c:pt idx="4">
                  <c:v>White</c:v>
                </c:pt>
                <c:pt idx="5">
                  <c:v>NH/PI</c:v>
                </c:pt>
                <c:pt idx="6">
                  <c:v>More than 1 race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18.5</c:v>
                </c:pt>
                <c:pt idx="1">
                  <c:v>0.2</c:v>
                </c:pt>
                <c:pt idx="2">
                  <c:v>4.6</c:v>
                </c:pt>
                <c:pt idx="3">
                  <c:v>5.2</c:v>
                </c:pt>
                <c:pt idx="4">
                  <c:v>69.9</c:v>
                </c:pt>
                <c:pt idx="5">
                  <c:v>0.2</c:v>
                </c:pt>
                <c:pt idx="6">
                  <c:v>1.4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Pop%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Asian</c:v>
                </c:pt>
                <c:pt idx="1">
                  <c:v>NAm/AN</c:v>
                </c:pt>
                <c:pt idx="2">
                  <c:v>Black</c:v>
                </c:pt>
                <c:pt idx="3">
                  <c:v>Hispanic</c:v>
                </c:pt>
                <c:pt idx="4">
                  <c:v>White</c:v>
                </c:pt>
                <c:pt idx="5">
                  <c:v>NH/PI</c:v>
                </c:pt>
                <c:pt idx="6">
                  <c:v>More than 1 race 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4.9</c:v>
                </c:pt>
                <c:pt idx="1">
                  <c:v>0.6</c:v>
                </c:pt>
                <c:pt idx="2">
                  <c:v>11.5</c:v>
                </c:pt>
                <c:pt idx="3">
                  <c:v>13.9</c:v>
                </c:pt>
                <c:pt idx="4">
                  <c:v>67.5</c:v>
                </c:pt>
                <c:pt idx="5">
                  <c:v>0.1</c:v>
                </c:pt>
                <c:pt idx="6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2830200"/>
        <c:axId val="2092833176"/>
      </c:barChart>
      <c:catAx>
        <c:axId val="2092830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92833176"/>
        <c:crosses val="autoZero"/>
        <c:auto val="1"/>
        <c:lblAlgn val="ctr"/>
        <c:lblOffset val="100"/>
        <c:noMultiLvlLbl val="0"/>
      </c:catAx>
      <c:valAx>
        <c:axId val="2092833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928302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Specialty Visas (H1B), 2000-2013</a:t>
            </a: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Source:</a:t>
            </a:r>
            <a:r>
              <a:rPr lang="en-US" sz="1200" baseline="0" dirty="0" smtClean="0"/>
              <a:t> Hernandez-Leon (2008)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1980</c:v>
                </c:pt>
              </c:strCache>
            </c:strRef>
          </c:tx>
          <c:invertIfNegative val="0"/>
          <c:cat>
            <c:strRef>
              <c:f>Sheet1!$A$3:$A$5</c:f>
              <c:strCache>
                <c:ptCount val="3"/>
                <c:pt idx="0">
                  <c:v>Metal industries</c:v>
                </c:pt>
                <c:pt idx="1">
                  <c:v>Machnery industries, except electrical</c:v>
                </c:pt>
                <c:pt idx="2">
                  <c:v>Electrical machinery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6.0</c:v>
                </c:pt>
                <c:pt idx="1">
                  <c:v>4.0</c:v>
                </c:pt>
                <c:pt idx="2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1990</c:v>
                </c:pt>
              </c:strCache>
            </c:strRef>
          </c:tx>
          <c:invertIfNegative val="0"/>
          <c:cat>
            <c:strRef>
              <c:f>Sheet1!$A$3:$A$5</c:f>
              <c:strCache>
                <c:ptCount val="3"/>
                <c:pt idx="0">
                  <c:v>Metal industries</c:v>
                </c:pt>
                <c:pt idx="1">
                  <c:v>Machnery industries, except electrical</c:v>
                </c:pt>
                <c:pt idx="2">
                  <c:v>Electrical machinery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17.0</c:v>
                </c:pt>
                <c:pt idx="1">
                  <c:v>7.0</c:v>
                </c:pt>
                <c:pt idx="2">
                  <c:v>5.0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2000</c:v>
                </c:pt>
              </c:strCache>
            </c:strRef>
          </c:tx>
          <c:invertIfNegative val="0"/>
          <c:cat>
            <c:strRef>
              <c:f>Sheet1!$A$3:$A$5</c:f>
              <c:strCache>
                <c:ptCount val="3"/>
                <c:pt idx="0">
                  <c:v>Metal industries</c:v>
                </c:pt>
                <c:pt idx="1">
                  <c:v>Machnery industries, except electrical</c:v>
                </c:pt>
                <c:pt idx="2">
                  <c:v>Electrical machinery</c:v>
                </c:pt>
              </c:strCache>
            </c:strRef>
          </c:cat>
          <c:val>
            <c:numRef>
              <c:f>Sheet1!$D$3:$D$5</c:f>
              <c:numCache>
                <c:formatCode>General</c:formatCode>
                <c:ptCount val="3"/>
                <c:pt idx="0">
                  <c:v>22.0</c:v>
                </c:pt>
                <c:pt idx="1">
                  <c:v>11.0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2919480"/>
        <c:axId val="2092922456"/>
      </c:barChart>
      <c:catAx>
        <c:axId val="2092919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92922456"/>
        <c:crosses val="autoZero"/>
        <c:auto val="1"/>
        <c:lblAlgn val="ctr"/>
        <c:lblOffset val="100"/>
        <c:noMultiLvlLbl val="0"/>
      </c:catAx>
      <c:valAx>
        <c:axId val="2092922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92919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Specialty Visas (H1B), 2000-2013</a:t>
            </a:r>
            <a:endParaRPr lang="en-US" dirty="0" smtClean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Mexico</c:v>
                </c:pt>
              </c:strCache>
            </c:strRef>
          </c:tx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13507.0</c:v>
                </c:pt>
                <c:pt idx="1">
                  <c:v>14423.0</c:v>
                </c:pt>
                <c:pt idx="2">
                  <c:v>15867.0</c:v>
                </c:pt>
                <c:pt idx="3">
                  <c:v>16290.0</c:v>
                </c:pt>
                <c:pt idx="4">
                  <c:v>17917.0</c:v>
                </c:pt>
                <c:pt idx="5">
                  <c:v>17063.0</c:v>
                </c:pt>
                <c:pt idx="6">
                  <c:v>17654.0</c:v>
                </c:pt>
                <c:pt idx="7">
                  <c:v>18168.0</c:v>
                </c:pt>
                <c:pt idx="8">
                  <c:v>16382.0</c:v>
                </c:pt>
                <c:pt idx="9">
                  <c:v>14352.0</c:v>
                </c:pt>
                <c:pt idx="10">
                  <c:v>30572.0</c:v>
                </c:pt>
                <c:pt idx="11">
                  <c:v>37575.0</c:v>
                </c:pt>
                <c:pt idx="12">
                  <c:v>29794.0</c:v>
                </c:pt>
                <c:pt idx="13">
                  <c:v>25191.0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Canada</c:v>
                </c:pt>
              </c:strCache>
            </c:strRef>
          </c:tx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12929.0</c:v>
                </c:pt>
                <c:pt idx="1">
                  <c:v>16454.0</c:v>
                </c:pt>
                <c:pt idx="2">
                  <c:v>19866.0</c:v>
                </c:pt>
                <c:pt idx="3">
                  <c:v>20947.0</c:v>
                </c:pt>
                <c:pt idx="4">
                  <c:v>24007.0</c:v>
                </c:pt>
                <c:pt idx="5">
                  <c:v>24286.0</c:v>
                </c:pt>
                <c:pt idx="6">
                  <c:v>24912.0</c:v>
                </c:pt>
                <c:pt idx="7">
                  <c:v>26209.0</c:v>
                </c:pt>
                <c:pt idx="8">
                  <c:v>23312.0</c:v>
                </c:pt>
                <c:pt idx="9">
                  <c:v>22156.0</c:v>
                </c:pt>
                <c:pt idx="10">
                  <c:v>72959.0</c:v>
                </c:pt>
                <c:pt idx="11">
                  <c:v>88236.0</c:v>
                </c:pt>
                <c:pt idx="12">
                  <c:v>70475.0</c:v>
                </c:pt>
                <c:pt idx="13">
                  <c:v>59451.0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</c:v>
                </c:pt>
              </c:strCache>
            </c:strRef>
          </c:tx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  <c:pt idx="13">
                  <c:v>2013.0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14874.0</c:v>
                </c:pt>
                <c:pt idx="1">
                  <c:v>17192.0</c:v>
                </c:pt>
                <c:pt idx="2">
                  <c:v>15838.0</c:v>
                </c:pt>
                <c:pt idx="3">
                  <c:v>12501.0</c:v>
                </c:pt>
                <c:pt idx="4">
                  <c:v>14636.0</c:v>
                </c:pt>
                <c:pt idx="5">
                  <c:v>11801.0</c:v>
                </c:pt>
                <c:pt idx="6">
                  <c:v>14548.0</c:v>
                </c:pt>
                <c:pt idx="7">
                  <c:v>16628.0</c:v>
                </c:pt>
                <c:pt idx="8">
                  <c:v>13828.0</c:v>
                </c:pt>
                <c:pt idx="9">
                  <c:v>12922.0</c:v>
                </c:pt>
                <c:pt idx="10">
                  <c:v>19493.0</c:v>
                </c:pt>
                <c:pt idx="11">
                  <c:v>23705.0</c:v>
                </c:pt>
                <c:pt idx="12">
                  <c:v>23675.0</c:v>
                </c:pt>
                <c:pt idx="13">
                  <c:v>24957.0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2225752"/>
        <c:axId val="2092222760"/>
      </c:barChart>
      <c:catAx>
        <c:axId val="209222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92222760"/>
        <c:crosses val="autoZero"/>
        <c:auto val="1"/>
        <c:lblAlgn val="ctr"/>
        <c:lblOffset val="100"/>
        <c:noMultiLvlLbl val="0"/>
      </c:catAx>
      <c:valAx>
        <c:axId val="2092222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92225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5C720-477A-5644-98ED-17816481DD7D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943C-5A2F-8748-AE63-16E61E0BE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4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1E5565BF-2474-1F4D-8D49-023A1E58200A}" type="slidenum">
              <a:rPr lang="en-US">
                <a:latin typeface="Lucida Grande" charset="0"/>
                <a:cs typeface="Geneva" charset="0"/>
              </a:rPr>
              <a:pPr/>
              <a:t>8</a:t>
            </a:fld>
            <a:endParaRPr lang="en-US">
              <a:latin typeface="Lucida Grande" charset="0"/>
              <a:cs typeface="Genev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2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7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7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8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4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7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9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3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9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7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5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6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231BB-5AAB-6F4E-8975-FB8915982FBA}" type="datetimeFigureOut">
              <a:rPr lang="en-US" smtClean="0"/>
              <a:t>5/19/15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F027-8138-2846-B8B0-44FDD19974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3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Perspectives on Mexican </a:t>
            </a:r>
            <a:br>
              <a:rPr lang="en-US" dirty="0" smtClean="0"/>
            </a:br>
            <a:r>
              <a:rPr lang="en-US" dirty="0" smtClean="0"/>
              <a:t>Brain Drain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Nestor Rodriguez</a:t>
            </a:r>
          </a:p>
          <a:p>
            <a:r>
              <a:rPr lang="en-US" dirty="0" smtClean="0"/>
              <a:t>The University of Texas at Austin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1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Search </a:t>
            </a:r>
            <a:r>
              <a:rPr lang="en-US" dirty="0" smtClean="0"/>
              <a:t>for </a:t>
            </a:r>
            <a:r>
              <a:rPr lang="en-US" dirty="0" smtClean="0"/>
              <a:t>STEM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008612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National Defense Education Act of 1958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1980s</a:t>
            </a:r>
            <a:r>
              <a:rPr lang="en-US" sz="1800" dirty="0" smtClean="0"/>
              <a:t>/1990s demand for skilled labor  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Department of Defense concern with lack of STEM majors 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Issue of security clearance for foreign-born scientists and engineers 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Promote STEM for women and racial minorities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524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 of Analysis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Nation-state vs. regional economy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US-Mexico transregional development 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Houston-Monterrey Connection  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Industrial restructuring in Monterrey and skill migration to Houston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Skill re-socialization of regions connecting US and Mexican spaces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some regional occupations the border loses its social and cultural holding power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Business and labor strategies based on the international region, not the nation-state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Migration creates regions and markets that extend and merge non-political  boundaries of nation-states</a:t>
            </a:r>
          </a:p>
          <a:p>
            <a:endParaRPr lang="en-US" dirty="0" smtClean="0"/>
          </a:p>
        </p:txBody>
      </p:sp>
      <p:pic>
        <p:nvPicPr>
          <p:cNvPr id="10" name="Content Placeholder 9" descr="Unknown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06" r="-15406"/>
          <a:stretch>
            <a:fillRect/>
          </a:stretch>
        </p:blipFill>
        <p:spPr>
          <a:xfrm>
            <a:off x="3684888" y="273050"/>
            <a:ext cx="5111750" cy="5853113"/>
          </a:xfrm>
        </p:spPr>
      </p:pic>
    </p:spTree>
    <p:extLst>
      <p:ext uri="{BB962C8B-B14F-4D97-AF65-F5344CB8AC3E}">
        <p14:creationId xmlns:p14="http://schemas.microsoft.com/office/powerpoint/2010/main" val="43337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Houston—Monterrey Connection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314366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Economic restructuring in Monterrey heavy Industry sector in 1980s and 1990s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Change in Mexico from import substitution to export production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NAFTA, foreign investment, downsizing 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Weakening of labor codes protecting workers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Emigration of skilled </a:t>
            </a:r>
            <a:r>
              <a:rPr lang="en-US" sz="1800" dirty="0"/>
              <a:t>and semi-skilled manufacturing </a:t>
            </a:r>
            <a:r>
              <a:rPr lang="en-US" sz="1800" dirty="0" smtClean="0"/>
              <a:t>workers to Houston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729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trans-regionalization – a third dimension</a:t>
            </a:r>
            <a:endParaRPr lang="en-US" dirty="0"/>
          </a:p>
        </p:txBody>
      </p:sp>
      <p:pic>
        <p:nvPicPr>
          <p:cNvPr id="5" name="Content Placeholder 4" descr="Unknown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434" b="-2643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Mexican professionals providing services to Mexican citizens outside Mexico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Ethnic communities (Tidwell, North Airline, West Little York, </a:t>
            </a:r>
            <a:r>
              <a:rPr lang="en-US" sz="1600" dirty="0"/>
              <a:t>, Aldine Westfield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Spanish-language media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Immigration lawyers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hysicians, nurses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Dentists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Religious personnel (Catholics, Protestants)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Etc</a:t>
            </a:r>
            <a:r>
              <a:rPr lang="en-US" sz="1600" dirty="0"/>
              <a:t>.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76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Migration to Mexico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5103" r="-1510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Exporting/deporting skills abroad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Mexicans returning to Mexico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314,904 Mexicans deported in FY2013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Significant numbers have skills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Call </a:t>
            </a:r>
            <a:r>
              <a:rPr lang="en-US" dirty="0"/>
              <a:t>centers in Mexico and El Salvador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Hagan et al. (2015): </a:t>
            </a:r>
            <a:r>
              <a:rPr lang="en-US" dirty="0" smtClean="0">
                <a:solidFill>
                  <a:srgbClr val="FF0000"/>
                </a:solidFill>
              </a:rPr>
              <a:t>31 percent </a:t>
            </a:r>
            <a:r>
              <a:rPr lang="en-US" dirty="0" smtClean="0"/>
              <a:t>of returning migrants underwent mobility to a higher skilled job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Retail and hospitality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Shoe, leather, textile manufacturing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Services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Construction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9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in the world-system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207249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Historical specialization in the world economy (global cities)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Global capital and manufacturing cities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Amsterdam and Leyden in 1600s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London and Manchester in1800s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New York and Houston </a:t>
            </a:r>
            <a:r>
              <a:rPr lang="en-US" dirty="0" smtClean="0"/>
              <a:t>in </a:t>
            </a:r>
            <a:r>
              <a:rPr lang="en-US" dirty="0" smtClean="0"/>
              <a:t>1900s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Greater resources for economic success and professional career development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Attraction for gifted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“Better brain drain than brain down the drain” (student from India)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784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Arial" charset="0"/>
                <a:cs typeface="Geneva" charset="0"/>
              </a:rPr>
              <a:t>Output of HT manufacturing industries for </a:t>
            </a:r>
            <a:br>
              <a:rPr lang="en-US" sz="2400" dirty="0">
                <a:latin typeface="Arial" charset="0"/>
                <a:cs typeface="Geneva" charset="0"/>
              </a:rPr>
            </a:br>
            <a:r>
              <a:rPr lang="en-US" sz="2400" dirty="0">
                <a:latin typeface="Arial" charset="0"/>
                <a:cs typeface="Geneva" charset="0"/>
              </a:rPr>
              <a:t>selected regions/countries/economies: 1997–2012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229600" cy="46640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Geneva" pitchFamily="-65" charset="0"/>
              <a:cs typeface="Geneva" pitchFamily="-65" charset="0"/>
            </a:endParaRPr>
          </a:p>
        </p:txBody>
      </p:sp>
      <p:pic>
        <p:nvPicPr>
          <p:cNvPr id="2052" name="Picture 5" descr="figo-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1524000"/>
            <a:ext cx="781685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91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330</Words>
  <Application>Microsoft Macintosh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Perspectives on Mexican  Brain Drain</vt:lpstr>
      <vt:lpstr>The Search for STEM</vt:lpstr>
      <vt:lpstr>The Unit of Analysis</vt:lpstr>
      <vt:lpstr>Houston—Monterrey Connection</vt:lpstr>
      <vt:lpstr>Brain trans-regionalization – a third dimension</vt:lpstr>
      <vt:lpstr>Return Migration to Mexico</vt:lpstr>
      <vt:lpstr>Specialization in the world-system</vt:lpstr>
      <vt:lpstr>Output of HT manufacturing industries for  selected regions/countries/economies: 1997–2012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on Mexican  Brain Drain</dc:title>
  <dc:creator>Nestor Rodriguez</dc:creator>
  <cp:lastModifiedBy>Nestor Rodriguez</cp:lastModifiedBy>
  <cp:revision>27</cp:revision>
  <dcterms:created xsi:type="dcterms:W3CDTF">2015-05-14T18:33:37Z</dcterms:created>
  <dcterms:modified xsi:type="dcterms:W3CDTF">2015-05-19T16:57:56Z</dcterms:modified>
</cp:coreProperties>
</file>