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3" r:id="rId2"/>
    <p:sldId id="271" r:id="rId3"/>
    <p:sldId id="270" r:id="rId4"/>
    <p:sldId id="273" r:id="rId5"/>
    <p:sldId id="277" r:id="rId6"/>
    <p:sldId id="278" r:id="rId7"/>
    <p:sldId id="280" r:id="rId8"/>
    <p:sldId id="282" r:id="rId9"/>
    <p:sldId id="256" r:id="rId10"/>
    <p:sldId id="258" r:id="rId11"/>
    <p:sldId id="259" r:id="rId12"/>
    <p:sldId id="267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59" autoAdjust="0"/>
    <p:restoredTop sz="91667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3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rielasanchez-soto:Dropbox:NINIs%20Mexico:LASA:new%20outcomes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rielasanchez-soto:Dropbox:NINIs%20Mexico:LASA:new%20outcomes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>
        <c:manualLayout>
          <c:xMode val="edge"/>
          <c:yMode val="edge"/>
          <c:x val="0.407715850031006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609325777311"/>
          <c:y val="0.120758893664292"/>
          <c:w val="0.84201407039398"/>
          <c:h val="0.69200850944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Downward</c:v>
                </c:pt>
                <c:pt idx="1">
                  <c:v>Lateral</c:v>
                </c:pt>
                <c:pt idx="2">
                  <c:v>Upward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28.7</c:v>
                </c:pt>
                <c:pt idx="1">
                  <c:v>34.3</c:v>
                </c:pt>
                <c:pt idx="2">
                  <c:v>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804968"/>
        <c:axId val="-2035451080"/>
      </c:barChart>
      <c:catAx>
        <c:axId val="-2078804968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5451080"/>
        <c:crosses val="autoZero"/>
        <c:auto val="1"/>
        <c:lblAlgn val="ctr"/>
        <c:lblOffset val="100"/>
        <c:noMultiLvlLbl val="0"/>
      </c:catAx>
      <c:valAx>
        <c:axId val="-2035451080"/>
        <c:scaling>
          <c:orientation val="minMax"/>
          <c:max val="60.0"/>
        </c:scaling>
        <c:delete val="0"/>
        <c:axPos val="l"/>
        <c:numFmt formatCode="General" sourceLinked="1"/>
        <c:majorTickMark val="out"/>
        <c:minorTickMark val="none"/>
        <c:tickLblPos val="nextTo"/>
        <c:crossAx val="-2078804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70987004472045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048716219978"/>
          <c:y val="0.122670733653125"/>
          <c:w val="0.835951319764275"/>
          <c:h val="0.732950964183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17375E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Downward</c:v>
                </c:pt>
                <c:pt idx="1">
                  <c:v>Lateral</c:v>
                </c:pt>
                <c:pt idx="2">
                  <c:v>Upward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27.4</c:v>
                </c:pt>
                <c:pt idx="1">
                  <c:v>55.1</c:v>
                </c:pt>
                <c:pt idx="2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6261912"/>
        <c:axId val="2133165656"/>
      </c:barChart>
      <c:catAx>
        <c:axId val="-20362619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3165656"/>
        <c:crosses val="autoZero"/>
        <c:auto val="1"/>
        <c:lblAlgn val="ctr"/>
        <c:lblOffset val="100"/>
        <c:noMultiLvlLbl val="0"/>
      </c:catAx>
      <c:valAx>
        <c:axId val="2133165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36261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>
        <c:manualLayout>
          <c:xMode val="edge"/>
          <c:yMode val="edge"/>
          <c:x val="0.407715850031006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609325777311"/>
          <c:y val="0.120758893664292"/>
          <c:w val="0.84201407039398"/>
          <c:h val="0.692008509445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Downward</c:v>
                </c:pt>
                <c:pt idx="1">
                  <c:v>Lateral</c:v>
                </c:pt>
                <c:pt idx="2">
                  <c:v>Upward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12.2</c:v>
                </c:pt>
                <c:pt idx="1">
                  <c:v>65.3</c:v>
                </c:pt>
                <c:pt idx="2">
                  <c:v>22.5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1163336"/>
        <c:axId val="-2039692120"/>
      </c:barChart>
      <c:catAx>
        <c:axId val="-20411633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9692120"/>
        <c:crosses val="autoZero"/>
        <c:auto val="1"/>
        <c:lblAlgn val="ctr"/>
        <c:lblOffset val="100"/>
        <c:noMultiLvlLbl val="0"/>
      </c:catAx>
      <c:valAx>
        <c:axId val="-2039692120"/>
        <c:scaling>
          <c:orientation val="minMax"/>
          <c:max val="80.0"/>
        </c:scaling>
        <c:delete val="0"/>
        <c:axPos val="l"/>
        <c:numFmt formatCode="General" sourceLinked="1"/>
        <c:majorTickMark val="out"/>
        <c:minorTickMark val="none"/>
        <c:tickLblPos val="nextTo"/>
        <c:crossAx val="-2041163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370987004472045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4048716219978"/>
          <c:y val="0.122670733653125"/>
          <c:w val="0.835951319764275"/>
          <c:h val="0.732950964183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17375E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Downward</c:v>
                </c:pt>
                <c:pt idx="1">
                  <c:v>Lateral</c:v>
                </c:pt>
                <c:pt idx="2">
                  <c:v>Upward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11.9</c:v>
                </c:pt>
                <c:pt idx="1">
                  <c:v>73.7</c:v>
                </c:pt>
                <c:pt idx="2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2552712"/>
        <c:axId val="-2041043192"/>
      </c:barChart>
      <c:catAx>
        <c:axId val="-20425527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041043192"/>
        <c:crosses val="autoZero"/>
        <c:auto val="1"/>
        <c:lblAlgn val="ctr"/>
        <c:lblOffset val="100"/>
        <c:noMultiLvlLbl val="0"/>
      </c:catAx>
      <c:valAx>
        <c:axId val="-2041043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42552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>
          <a:latin typeface="Helvetica"/>
          <a:cs typeface="Helvetica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'MALES-NEW MARGINS'!$O$4</c:f>
              <c:strCache>
                <c:ptCount val="1"/>
                <c:pt idx="0">
                  <c:v>High school</c:v>
                </c:pt>
              </c:strCache>
            </c:strRef>
          </c:tx>
          <c:invertIfNegative val="0"/>
          <c:cat>
            <c:strRef>
              <c:f>'MALES-NEW MARGINS'!$P$2:$R$2</c:f>
              <c:strCache>
                <c:ptCount val="3"/>
                <c:pt idx="0">
                  <c:v>NH-Whites</c:v>
                </c:pt>
                <c:pt idx="1">
                  <c:v>US-born Mexican</c:v>
                </c:pt>
                <c:pt idx="2">
                  <c:v>FB Mexican</c:v>
                </c:pt>
              </c:strCache>
            </c:strRef>
          </c:cat>
          <c:val>
            <c:numRef>
              <c:f>'MALES-NEW MARGINS'!$P$4:$R$4</c:f>
              <c:numCache>
                <c:formatCode>_(* #,##0_);_(* \(#,##0\);_(* "-"??_);_(@_)</c:formatCode>
                <c:ptCount val="3"/>
                <c:pt idx="0">
                  <c:v>25982.01897841131</c:v>
                </c:pt>
                <c:pt idx="1">
                  <c:v>24709.17719583791</c:v>
                </c:pt>
                <c:pt idx="2">
                  <c:v>25142.12486868727</c:v>
                </c:pt>
              </c:numCache>
            </c:numRef>
          </c:val>
        </c:ser>
        <c:ser>
          <c:idx val="2"/>
          <c:order val="1"/>
          <c:tx>
            <c:strRef>
              <c:f>'MALES-NEW MARGINS'!$O$5</c:f>
              <c:strCache>
                <c:ptCount val="1"/>
                <c:pt idx="0">
                  <c:v>College and more</c:v>
                </c:pt>
              </c:strCache>
            </c:strRef>
          </c:tx>
          <c:invertIfNegative val="0"/>
          <c:cat>
            <c:strRef>
              <c:f>'MALES-NEW MARGINS'!$P$2:$R$2</c:f>
              <c:strCache>
                <c:ptCount val="3"/>
                <c:pt idx="0">
                  <c:v>NH-Whites</c:v>
                </c:pt>
                <c:pt idx="1">
                  <c:v>US-born Mexican</c:v>
                </c:pt>
                <c:pt idx="2">
                  <c:v>FB Mexican</c:v>
                </c:pt>
              </c:strCache>
            </c:strRef>
          </c:cat>
          <c:val>
            <c:numRef>
              <c:f>'MALES-NEW MARGINS'!$P$5:$R$5</c:f>
              <c:numCache>
                <c:formatCode>_(* #,##0_);_(* \(#,##0\);_(* "-"??_);_(@_)</c:formatCode>
                <c:ptCount val="3"/>
                <c:pt idx="0">
                  <c:v>35805.25681439453</c:v>
                </c:pt>
                <c:pt idx="1">
                  <c:v>32625.19103216882</c:v>
                </c:pt>
                <c:pt idx="2">
                  <c:v>28541.94389617784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0783896"/>
        <c:axId val="-2037610008"/>
      </c:barChart>
      <c:catAx>
        <c:axId val="-203078389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7610008"/>
        <c:crosses val="autoZero"/>
        <c:auto val="1"/>
        <c:lblAlgn val="ctr"/>
        <c:lblOffset val="100"/>
        <c:noMultiLvlLbl val="0"/>
      </c:catAx>
      <c:valAx>
        <c:axId val="-20376100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3078389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'FEMALES-NEW MARGINS'!$O$4</c:f>
              <c:strCache>
                <c:ptCount val="1"/>
                <c:pt idx="0">
                  <c:v>High school</c:v>
                </c:pt>
              </c:strCache>
            </c:strRef>
          </c:tx>
          <c:invertIfNegative val="0"/>
          <c:cat>
            <c:strRef>
              <c:f>'FEMALES-NEW MARGINS'!$P$2:$R$2</c:f>
              <c:strCache>
                <c:ptCount val="3"/>
                <c:pt idx="0">
                  <c:v>NH-Whites</c:v>
                </c:pt>
                <c:pt idx="1">
                  <c:v>US-born Mexican</c:v>
                </c:pt>
                <c:pt idx="2">
                  <c:v>FB Mexican</c:v>
                </c:pt>
              </c:strCache>
            </c:strRef>
          </c:cat>
          <c:val>
            <c:numRef>
              <c:f>'FEMALES-NEW MARGINS'!$P$4:$R$4</c:f>
              <c:numCache>
                <c:formatCode>_(* #,##0_);_(* \(#,##0\);_(* "-"??_);_(@_)</c:formatCode>
                <c:ptCount val="3"/>
                <c:pt idx="0">
                  <c:v>17367.37977273315</c:v>
                </c:pt>
                <c:pt idx="1">
                  <c:v>16740.79777972171</c:v>
                </c:pt>
                <c:pt idx="2">
                  <c:v>16353.72534142409</c:v>
                </c:pt>
              </c:numCache>
            </c:numRef>
          </c:val>
        </c:ser>
        <c:ser>
          <c:idx val="2"/>
          <c:order val="1"/>
          <c:tx>
            <c:strRef>
              <c:f>'FEMALES-NEW MARGINS'!$O$5</c:f>
              <c:strCache>
                <c:ptCount val="1"/>
                <c:pt idx="0">
                  <c:v>College and more</c:v>
                </c:pt>
              </c:strCache>
            </c:strRef>
          </c:tx>
          <c:invertIfNegative val="0"/>
          <c:cat>
            <c:strRef>
              <c:f>'FEMALES-NEW MARGINS'!$P$2:$R$2</c:f>
              <c:strCache>
                <c:ptCount val="3"/>
                <c:pt idx="0">
                  <c:v>NH-Whites</c:v>
                </c:pt>
                <c:pt idx="1">
                  <c:v>US-born Mexican</c:v>
                </c:pt>
                <c:pt idx="2">
                  <c:v>FB Mexican</c:v>
                </c:pt>
              </c:strCache>
            </c:strRef>
          </c:cat>
          <c:val>
            <c:numRef>
              <c:f>'FEMALES-NEW MARGINS'!$P$5:$R$5</c:f>
              <c:numCache>
                <c:formatCode>_(* #,##0_);_(* \(#,##0\);_(* "-"??_);_(@_)</c:formatCode>
                <c:ptCount val="3"/>
                <c:pt idx="0">
                  <c:v>25392.77592113584</c:v>
                </c:pt>
                <c:pt idx="1">
                  <c:v>24391.98808041084</c:v>
                </c:pt>
                <c:pt idx="2">
                  <c:v>20894.4739774616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1498104"/>
        <c:axId val="-2032075656"/>
      </c:barChart>
      <c:catAx>
        <c:axId val="-20714981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032075656"/>
        <c:crosses val="autoZero"/>
        <c:auto val="1"/>
        <c:lblAlgn val="ctr"/>
        <c:lblOffset val="100"/>
        <c:noMultiLvlLbl val="0"/>
      </c:catAx>
      <c:valAx>
        <c:axId val="-20320756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149810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3E8E-CCA9-4E44-ADFC-E5654F30199B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313B-E086-2346-A957-50D234199B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3C0F-8AAD-F043-B50E-4E2B4A0304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88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3C0F-8AAD-F043-B50E-4E2B4A0304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1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3C0F-8AAD-F043-B50E-4E2B4A0304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3C0F-8AAD-F043-B50E-4E2B4A0304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59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Education: Less than HS, high</a:t>
            </a:r>
            <a:r>
              <a:rPr lang="en-US" baseline="0" dirty="0" smtClean="0"/>
              <a:t> school and more than high school</a:t>
            </a:r>
          </a:p>
          <a:p>
            <a:r>
              <a:rPr lang="en-US" baseline="0" dirty="0" smtClean="0"/>
              <a:t>Year: 2008-2013, to account from recession to post-recession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69647-A43D-A341-BBD1-4D1E9A3AA29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4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PP-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16" b="50000"/>
          <a:stretch>
            <a:fillRect/>
          </a:stretch>
        </p:blipFill>
        <p:spPr bwMode="auto">
          <a:xfrm>
            <a:off x="-123826" y="0"/>
            <a:ext cx="9267826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4" descr="PP-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53" t="46289" b="18469"/>
          <a:stretch>
            <a:fillRect/>
          </a:stretch>
        </p:blipFill>
        <p:spPr bwMode="auto">
          <a:xfrm>
            <a:off x="4267201" y="4834597"/>
            <a:ext cx="4680408" cy="203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-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-3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258"/>
            <a:ext cx="8367652" cy="1143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5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PP-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16" b="50000"/>
          <a:stretch>
            <a:fillRect/>
          </a:stretch>
        </p:blipFill>
        <p:spPr bwMode="auto">
          <a:xfrm>
            <a:off x="-123826" y="0"/>
            <a:ext cx="9267826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32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4" descr="PP-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53" t="46289" b="18469"/>
          <a:stretch>
            <a:fillRect/>
          </a:stretch>
        </p:blipFill>
        <p:spPr bwMode="auto">
          <a:xfrm>
            <a:off x="6094030" y="5541202"/>
            <a:ext cx="3023774" cy="13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63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-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-3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35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04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04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8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-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-3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540"/>
            <a:ext cx="8229600" cy="102167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0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-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-3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12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5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-templa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58" y="-33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24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9352"/>
            <a:ext cx="83676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7652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5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Labor Outcomes of Immigrants to the U.S.:</a:t>
            </a:r>
            <a:br>
              <a:rPr lang="en-US" dirty="0" smtClean="0"/>
            </a:br>
            <a:r>
              <a:rPr lang="en-US" dirty="0" smtClean="0"/>
              <a:t>Occupational Mobility and Returns to Education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Gabriela </a:t>
            </a:r>
            <a:r>
              <a:rPr lang="en-US" dirty="0" smtClean="0"/>
              <a:t>Sánchez-Soto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3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066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Calibri" charset="0"/>
              </a:rPr>
              <a:t>The Study</a:t>
            </a:r>
            <a:endParaRPr lang="en-US" sz="2800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Calibri" charset="0"/>
              </a:rPr>
              <a:t>American Community Survey, 2008-</a:t>
            </a:r>
            <a:r>
              <a:rPr lang="en-US" sz="2400" dirty="0" smtClean="0">
                <a:latin typeface="Calibri" charset="0"/>
              </a:rPr>
              <a:t>2013</a:t>
            </a:r>
            <a:endParaRPr lang="en-US" sz="2400" dirty="0">
              <a:latin typeface="Calibri" charset="0"/>
            </a:endParaRPr>
          </a:p>
          <a:p>
            <a:r>
              <a:rPr lang="en-US" sz="2400" dirty="0" smtClean="0">
                <a:latin typeface="Calibri" charset="0"/>
              </a:rPr>
              <a:t>US</a:t>
            </a:r>
            <a:r>
              <a:rPr lang="en-US" sz="2400" dirty="0">
                <a:latin typeface="Calibri" charset="0"/>
              </a:rPr>
              <a:t>-born NH-Whites and Hispanics, and foreign-born Hispanics</a:t>
            </a:r>
          </a:p>
          <a:p>
            <a:pPr lvl="1"/>
            <a:r>
              <a:rPr lang="en-US" sz="2000" dirty="0">
                <a:latin typeface="Calibri" charset="0"/>
              </a:rPr>
              <a:t>Ages 16-</a:t>
            </a:r>
            <a:r>
              <a:rPr lang="en-US" sz="2000" dirty="0" smtClean="0">
                <a:latin typeface="Calibri" charset="0"/>
              </a:rPr>
              <a:t>65</a:t>
            </a:r>
            <a:endParaRPr lang="en-US" sz="2000" dirty="0">
              <a:latin typeface="Calibri" charset="0"/>
            </a:endParaRPr>
          </a:p>
          <a:p>
            <a:pPr lvl="1"/>
            <a:r>
              <a:rPr lang="en-US" sz="2000" dirty="0">
                <a:latin typeface="Calibri" charset="0"/>
              </a:rPr>
              <a:t>6.8 million individuals, 49.8% </a:t>
            </a:r>
            <a:r>
              <a:rPr lang="en-US" sz="2000" dirty="0" smtClean="0">
                <a:latin typeface="Calibri" charset="0"/>
              </a:rPr>
              <a:t>males</a:t>
            </a:r>
          </a:p>
          <a:p>
            <a:pPr lvl="1"/>
            <a:r>
              <a:rPr lang="en-US" sz="2000" dirty="0">
                <a:latin typeface="Calibri" charset="0"/>
              </a:rPr>
              <a:t>85% NH-Whites, about 10% are Mexicans (half US-born)</a:t>
            </a:r>
          </a:p>
          <a:p>
            <a:pPr lvl="1"/>
            <a:r>
              <a:rPr lang="en-US" sz="2000" dirty="0" smtClean="0">
                <a:latin typeface="Calibri" charset="0"/>
              </a:rPr>
              <a:t>60% HS degree, 30% college degree</a:t>
            </a:r>
            <a:endParaRPr lang="en-US" sz="2000" dirty="0" smtClean="0">
              <a:latin typeface="Calibri" charset="0"/>
            </a:endParaRPr>
          </a:p>
          <a:p>
            <a:r>
              <a:rPr lang="en-US" sz="2400" dirty="0" smtClean="0">
                <a:latin typeface="Calibri" charset="0"/>
              </a:rPr>
              <a:t>Estimate </a:t>
            </a:r>
            <a:r>
              <a:rPr lang="en-US" sz="2400" dirty="0" smtClean="0">
                <a:latin typeface="Calibri" charset="0"/>
              </a:rPr>
              <a:t>pre</a:t>
            </a:r>
            <a:r>
              <a:rPr lang="en-US" sz="2400" dirty="0" smtClean="0">
                <a:latin typeface="Calibri" charset="0"/>
              </a:rPr>
              <a:t>-tax wage and income in the previous 12 months (logged)</a:t>
            </a:r>
            <a:endParaRPr lang="en-US" sz="2400" dirty="0">
              <a:latin typeface="Calibri" charset="0"/>
            </a:endParaRPr>
          </a:p>
          <a:p>
            <a:r>
              <a:rPr lang="en-US" sz="2400" dirty="0">
                <a:latin typeface="Calibri" charset="0"/>
              </a:rPr>
              <a:t>Ordinary Least Squares regression </a:t>
            </a:r>
            <a:r>
              <a:rPr lang="en-US" sz="2400" dirty="0" smtClean="0">
                <a:latin typeface="Calibri" charset="0"/>
              </a:rPr>
              <a:t>models</a:t>
            </a:r>
          </a:p>
          <a:p>
            <a:r>
              <a:rPr lang="en-US" sz="2400" dirty="0" smtClean="0">
                <a:latin typeface="Calibri" charset="0"/>
              </a:rPr>
              <a:t>Two-step Heckman selection models</a:t>
            </a:r>
          </a:p>
          <a:p>
            <a:pPr lvl="1"/>
            <a:r>
              <a:rPr lang="en-US" sz="2000" dirty="0" smtClean="0">
                <a:latin typeface="Calibri" charset="0"/>
              </a:rPr>
              <a:t>Adjust for selectivity </a:t>
            </a:r>
          </a:p>
          <a:p>
            <a:pPr lvl="1"/>
            <a:r>
              <a:rPr lang="en-US" sz="2000" dirty="0">
                <a:latin typeface="Calibri" charset="0"/>
              </a:rPr>
              <a:t>A</a:t>
            </a:r>
            <a:r>
              <a:rPr lang="en-US" sz="2000" dirty="0" smtClean="0">
                <a:latin typeface="Calibri" charset="0"/>
              </a:rPr>
              <a:t>ge and education composition</a:t>
            </a:r>
          </a:p>
          <a:p>
            <a:pPr lvl="1"/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8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Calibri" charset="0"/>
              </a:rPr>
              <a:t>Independent Variables</a:t>
            </a:r>
            <a:endParaRPr lang="en-US" sz="2800" dirty="0">
              <a:latin typeface="Calibri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charset="0"/>
              </a:rPr>
              <a:t>Education</a:t>
            </a:r>
          </a:p>
          <a:p>
            <a:r>
              <a:rPr lang="en-US" sz="2400" dirty="0" smtClean="0">
                <a:latin typeface="Calibri" charset="0"/>
              </a:rPr>
              <a:t>Age</a:t>
            </a:r>
            <a:r>
              <a:rPr lang="en-US" sz="2400" dirty="0" smtClean="0">
                <a:latin typeface="Calibri" charset="0"/>
              </a:rPr>
              <a:t>, language skills, year, lives in metro area, </a:t>
            </a:r>
            <a:r>
              <a:rPr lang="en-US" sz="2400" dirty="0" smtClean="0">
                <a:latin typeface="Calibri" charset="0"/>
              </a:rPr>
              <a:t>region</a:t>
            </a:r>
          </a:p>
          <a:p>
            <a:r>
              <a:rPr lang="en-US" sz="2400" dirty="0" smtClean="0">
                <a:latin typeface="Calibri" charset="0"/>
              </a:rPr>
              <a:t>Weeks, hours per week worked, socioeconomic status</a:t>
            </a:r>
            <a:endParaRPr lang="en-US" sz="2400" dirty="0" smtClean="0">
              <a:latin typeface="Calibri" charset="0"/>
            </a:endParaRPr>
          </a:p>
          <a:p>
            <a:endParaRPr lang="en-US" sz="2400" dirty="0" smtClean="0">
              <a:latin typeface="Calibri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charset="0"/>
              </a:rPr>
              <a:t>Comparisons:</a:t>
            </a:r>
          </a:p>
          <a:p>
            <a:r>
              <a:rPr lang="en-US" sz="2400" dirty="0">
                <a:latin typeface="Calibri" charset="0"/>
              </a:rPr>
              <a:t>Ethnicity and nativity</a:t>
            </a:r>
          </a:p>
          <a:p>
            <a:pPr lvl="1"/>
            <a:r>
              <a:rPr lang="en-US" sz="2000" dirty="0">
                <a:latin typeface="Calibri" charset="0"/>
              </a:rPr>
              <a:t>NH-Whites</a:t>
            </a:r>
          </a:p>
          <a:p>
            <a:pPr lvl="1"/>
            <a:r>
              <a:rPr lang="en-US" sz="2000" dirty="0">
                <a:latin typeface="Calibri" charset="0"/>
              </a:rPr>
              <a:t>US-born Hispanics</a:t>
            </a:r>
          </a:p>
          <a:p>
            <a:pPr lvl="1"/>
            <a:r>
              <a:rPr lang="en-US" sz="2000" dirty="0">
                <a:latin typeface="Calibri" charset="0"/>
              </a:rPr>
              <a:t>FB-born Hispanics</a:t>
            </a:r>
          </a:p>
          <a:p>
            <a:pPr lvl="2"/>
            <a:r>
              <a:rPr lang="en-US" sz="1800" dirty="0">
                <a:latin typeface="Calibri" charset="0"/>
              </a:rPr>
              <a:t>Mexicans, Cuban, Puerto Ricans, other</a:t>
            </a:r>
            <a:r>
              <a:rPr lang="en-US" sz="1800" dirty="0" smtClean="0">
                <a:latin typeface="Calibri" charset="0"/>
              </a:rPr>
              <a:t>.</a:t>
            </a:r>
            <a:endParaRPr lang="en-US" sz="2400" dirty="0" smtClean="0">
              <a:latin typeface="Calibri" charset="0"/>
            </a:endParaRPr>
          </a:p>
          <a:p>
            <a:r>
              <a:rPr lang="en-US" sz="2600" dirty="0" smtClean="0">
                <a:latin typeface="Calibri" charset="0"/>
              </a:rPr>
              <a:t>Sex</a:t>
            </a:r>
            <a:endParaRPr lang="en-US" sz="2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52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Average predicted wages for </a:t>
            </a:r>
            <a:r>
              <a:rPr lang="en-US" sz="2800" dirty="0" smtClean="0"/>
              <a:t>males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3559" y="6074141"/>
            <a:ext cx="828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ACS, 2008-2013.</a:t>
            </a:r>
            <a:r>
              <a:rPr lang="en-US" sz="1600" dirty="0"/>
              <a:t> </a:t>
            </a:r>
            <a:r>
              <a:rPr lang="en-US" sz="1600" dirty="0" smtClean="0"/>
              <a:t>Predicted values from full OLS model, covariates centered at the mean.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163378"/>
              </p:ext>
            </p:extLst>
          </p:nvPr>
        </p:nvGraphicFramePr>
        <p:xfrm>
          <a:off x="457139" y="1303144"/>
          <a:ext cx="8367713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018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Average predicted wages for </a:t>
            </a:r>
            <a:r>
              <a:rPr lang="en-US" sz="2800" dirty="0" smtClean="0"/>
              <a:t>females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33559" y="6074141"/>
            <a:ext cx="8287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Source: ACS, 2008-2013.</a:t>
            </a:r>
            <a:r>
              <a:rPr lang="en-US" sz="1600" dirty="0"/>
              <a:t> </a:t>
            </a:r>
            <a:r>
              <a:rPr lang="en-US" sz="1600" dirty="0" smtClean="0"/>
              <a:t>Predicted values from full OLS model, covariates centered at the mean.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395132"/>
              </p:ext>
            </p:extLst>
          </p:nvPr>
        </p:nvGraphicFramePr>
        <p:xfrm>
          <a:off x="457200" y="1317991"/>
          <a:ext cx="8367713" cy="475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07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67652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Summary of Findings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7652" cy="4756150"/>
          </a:xfrm>
        </p:spPr>
        <p:txBody>
          <a:bodyPr>
            <a:normAutofit/>
          </a:bodyPr>
          <a:lstStyle/>
          <a:p>
            <a:r>
              <a:rPr lang="en-US" sz="2400" dirty="0"/>
              <a:t>Net of selectivity, there is a </a:t>
            </a:r>
            <a:r>
              <a:rPr lang="en-US" sz="2400" dirty="0" smtClean="0"/>
              <a:t>wage cost </a:t>
            </a:r>
            <a:r>
              <a:rPr lang="en-US" sz="2400" dirty="0"/>
              <a:t>to </a:t>
            </a:r>
            <a:r>
              <a:rPr lang="en-US" sz="2400" dirty="0" smtClean="0"/>
              <a:t>being Hispanic</a:t>
            </a:r>
          </a:p>
          <a:p>
            <a:r>
              <a:rPr lang="en-US" sz="2400" dirty="0" smtClean="0"/>
              <a:t>This loss of wages is greater at higher levels of </a:t>
            </a:r>
            <a:r>
              <a:rPr lang="en-US" sz="2400" dirty="0" smtClean="0"/>
              <a:t>education and for the foreign born</a:t>
            </a:r>
            <a:endParaRPr lang="en-US" sz="2400" dirty="0" smtClean="0"/>
          </a:p>
          <a:p>
            <a:r>
              <a:rPr lang="en-US" sz="2400" dirty="0"/>
              <a:t>G</a:t>
            </a:r>
            <a:r>
              <a:rPr lang="en-US" sz="2400" dirty="0" smtClean="0"/>
              <a:t>aps are </a:t>
            </a:r>
            <a:r>
              <a:rPr lang="en-US" sz="2400" dirty="0" smtClean="0"/>
              <a:t>particularly high for women</a:t>
            </a:r>
          </a:p>
          <a:p>
            <a:pPr lvl="1"/>
            <a:r>
              <a:rPr lang="en-US" sz="2000" dirty="0" smtClean="0"/>
              <a:t>Consider part-time </a:t>
            </a:r>
            <a:r>
              <a:rPr lang="en-US" sz="2000" dirty="0" smtClean="0"/>
              <a:t>employment, interruptions</a:t>
            </a:r>
          </a:p>
          <a:p>
            <a:r>
              <a:rPr lang="en-US" sz="2400" dirty="0" smtClean="0"/>
              <a:t>Benefits of being a U.S. citizen:</a:t>
            </a:r>
          </a:p>
          <a:p>
            <a:pPr lvl="1"/>
            <a:r>
              <a:rPr lang="en-US" sz="2000" dirty="0" smtClean="0"/>
              <a:t>U.S.-</a:t>
            </a:r>
            <a:r>
              <a:rPr lang="en-US" sz="2000" dirty="0" smtClean="0"/>
              <a:t>born Cubans have the highest returns to post-secondary education</a:t>
            </a:r>
          </a:p>
          <a:p>
            <a:pPr lvl="1"/>
            <a:r>
              <a:rPr lang="en-US" sz="2000" dirty="0" smtClean="0"/>
              <a:t>As well as Puerto Ricans, especially women</a:t>
            </a:r>
            <a:endParaRPr lang="en-US" sz="2000" dirty="0"/>
          </a:p>
          <a:p>
            <a:r>
              <a:rPr lang="en-US" sz="2400" dirty="0" smtClean="0"/>
              <a:t>Mexicans </a:t>
            </a:r>
            <a:r>
              <a:rPr lang="en-US" sz="2400" dirty="0" smtClean="0"/>
              <a:t>and Puerto Rican females have </a:t>
            </a:r>
            <a:r>
              <a:rPr lang="en-US" sz="2400" dirty="0" smtClean="0"/>
              <a:t>the greatest returns to low 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11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118"/>
            <a:ext cx="8229600" cy="102529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What Determines </a:t>
            </a:r>
            <a:r>
              <a:rPr lang="en-US" sz="2800" dirty="0" smtClean="0"/>
              <a:t>O</a:t>
            </a:r>
            <a:r>
              <a:rPr lang="en-US" sz="2800" dirty="0" smtClean="0"/>
              <a:t>ccupational Attainment?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885"/>
            <a:ext cx="8367652" cy="487324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Barriers to some types of jobs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Human capital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Social capital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Labor market structure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Migrant social networks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Information and access to employment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Concentration in certain types of jobs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Segmented labor market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“Migrant jobs”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Assimilation and occupational mobility</a:t>
            </a:r>
            <a:endParaRPr lang="en-US" sz="2400" dirty="0">
              <a:latin typeface="Helvetica"/>
              <a:cs typeface="Helvetica"/>
            </a:endParaRP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Human capital acquisition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Legalization</a:t>
            </a: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8225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7008"/>
            <a:ext cx="8367652" cy="1617423"/>
          </a:xfrm>
        </p:spPr>
        <p:txBody>
          <a:bodyPr>
            <a:noAutofit/>
          </a:bodyPr>
          <a:lstStyle/>
          <a:p>
            <a:r>
              <a:rPr lang="en-US" sz="2800" dirty="0"/>
              <a:t>The </a:t>
            </a:r>
            <a:r>
              <a:rPr lang="en-US" sz="2800" dirty="0"/>
              <a:t>Occupational </a:t>
            </a:r>
            <a:r>
              <a:rPr lang="en-US" sz="2800" dirty="0"/>
              <a:t>Mobility of Mexican Migrants in the United States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1800" dirty="0"/>
              <a:t>Gabriela Sánchez-Soto, Joachim </a:t>
            </a:r>
            <a:r>
              <a:rPr lang="en-US" sz="1800" dirty="0" err="1"/>
              <a:t>Singelmann</a:t>
            </a:r>
            <a:r>
              <a:rPr lang="en-US" sz="1800" dirty="0"/>
              <a:t>  and </a:t>
            </a:r>
            <a:r>
              <a:rPr lang="en-US" sz="1800" dirty="0" err="1"/>
              <a:t>Daesung</a:t>
            </a:r>
            <a:r>
              <a:rPr lang="en-US" sz="1800" dirty="0"/>
              <a:t> Choi</a:t>
            </a:r>
            <a:br>
              <a:rPr lang="en-US" sz="18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424431"/>
            <a:ext cx="8367652" cy="3226395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Are migrants obtaining jobs commensurate to their skills upon arriving to the U.S.? </a:t>
            </a:r>
          </a:p>
          <a:p>
            <a:pPr lvl="1"/>
            <a:r>
              <a:rPr lang="en-US" dirty="0" smtClean="0"/>
              <a:t>If so, who does?</a:t>
            </a:r>
            <a:endParaRPr lang="en-US" dirty="0"/>
          </a:p>
          <a:p>
            <a:pPr algn="l"/>
            <a:r>
              <a:rPr lang="en-US" dirty="0" smtClean="0"/>
              <a:t>Do migrants attain better jobs as they acquire experience in the U.S.?</a:t>
            </a:r>
          </a:p>
          <a:p>
            <a:pPr lvl="1"/>
            <a:r>
              <a:rPr lang="en-US" dirty="0" smtClean="0"/>
              <a:t>If so who does?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1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42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The Study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948"/>
            <a:ext cx="8367652" cy="47698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Mexican Migration </a:t>
            </a:r>
            <a:r>
              <a:rPr lang="en-US" sz="2400" dirty="0" smtClean="0">
                <a:latin typeface="Helvetica"/>
                <a:cs typeface="Helvetica"/>
              </a:rPr>
              <a:t>Project data</a:t>
            </a:r>
            <a:endParaRPr lang="en-US" sz="2400" dirty="0" smtClean="0">
              <a:latin typeface="Helvetica"/>
              <a:cs typeface="Helvetica"/>
            </a:endParaRPr>
          </a:p>
          <a:p>
            <a:r>
              <a:rPr lang="en-US" sz="2400" dirty="0" smtClean="0">
                <a:latin typeface="Helvetica"/>
                <a:cs typeface="Helvetica"/>
              </a:rPr>
              <a:t>Labor and migration </a:t>
            </a:r>
            <a:r>
              <a:rPr lang="en-US" sz="2400" dirty="0" smtClean="0">
                <a:latin typeface="Helvetica"/>
                <a:cs typeface="Helvetica"/>
              </a:rPr>
              <a:t>histories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Migrants </a:t>
            </a:r>
            <a:r>
              <a:rPr lang="en-US" sz="2000" dirty="0" smtClean="0">
                <a:latin typeface="Helvetica"/>
                <a:cs typeface="Helvetica"/>
              </a:rPr>
              <a:t>15 years old and </a:t>
            </a:r>
            <a:r>
              <a:rPr lang="en-US" sz="2000" dirty="0" smtClean="0">
                <a:latin typeface="Helvetica"/>
                <a:cs typeface="Helvetica"/>
              </a:rPr>
              <a:t>older, </a:t>
            </a:r>
            <a:r>
              <a:rPr lang="en-US" sz="2000" dirty="0"/>
              <a:t>f</a:t>
            </a:r>
            <a:r>
              <a:rPr lang="en-US" sz="2000" dirty="0" smtClean="0">
                <a:latin typeface="Helvetica"/>
                <a:cs typeface="Helvetica"/>
              </a:rPr>
              <a:t>rom </a:t>
            </a:r>
            <a:r>
              <a:rPr lang="en-US" sz="2000" dirty="0" smtClean="0">
                <a:latin typeface="Helvetica"/>
                <a:cs typeface="Helvetica"/>
              </a:rPr>
              <a:t>1965 to date</a:t>
            </a:r>
          </a:p>
          <a:p>
            <a:pPr lvl="1"/>
            <a:r>
              <a:rPr lang="en-US" sz="2000" dirty="0" smtClean="0">
                <a:latin typeface="Helvetica"/>
                <a:cs typeface="Helvetica"/>
              </a:rPr>
              <a:t>4,747 males, 486 </a:t>
            </a:r>
            <a:r>
              <a:rPr lang="en-US" sz="2000" dirty="0" smtClean="0">
                <a:latin typeface="Helvetica"/>
                <a:cs typeface="Helvetica"/>
              </a:rPr>
              <a:t>females</a:t>
            </a:r>
            <a:endParaRPr lang="en-US" sz="2000" dirty="0"/>
          </a:p>
          <a:p>
            <a:r>
              <a:rPr lang="en-US" sz="2400" dirty="0" smtClean="0"/>
              <a:t>Compare </a:t>
            </a:r>
            <a:r>
              <a:rPr lang="en-US" sz="2400" b="1" dirty="0"/>
              <a:t>u</a:t>
            </a:r>
            <a:r>
              <a:rPr lang="en-US" sz="2400" b="1" dirty="0" smtClean="0"/>
              <a:t>pward</a:t>
            </a:r>
            <a:r>
              <a:rPr lang="en-US" sz="2400" b="1" dirty="0"/>
              <a:t>, lateral (ref.) and downward </a:t>
            </a:r>
            <a:r>
              <a:rPr lang="en-US" sz="2400" b="1" dirty="0" smtClean="0"/>
              <a:t>mobility</a:t>
            </a:r>
            <a:endParaRPr lang="en-US" sz="2400" dirty="0"/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Last occupation in Mexico vs. first occupation in the U.S.</a:t>
            </a:r>
          </a:p>
          <a:p>
            <a:pPr marL="1314450" lvl="2" indent="-514350"/>
            <a:r>
              <a:rPr lang="en-US" sz="1800" dirty="0"/>
              <a:t>Up to five years before migration</a:t>
            </a:r>
          </a:p>
          <a:p>
            <a:pPr marL="1314450" lvl="2" indent="-514350"/>
            <a:r>
              <a:rPr lang="en-US" sz="1800" dirty="0"/>
              <a:t>Excludes those out of the labor force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000" dirty="0"/>
              <a:t>First occupation in the U.S. vs. last occupation in the U.S.</a:t>
            </a:r>
          </a:p>
          <a:p>
            <a:pPr marL="1314450" lvl="2" indent="-514350"/>
            <a:r>
              <a:rPr lang="en-US" sz="1800" dirty="0"/>
              <a:t>Excludes those with less than 5 years of accumulated experience</a:t>
            </a:r>
          </a:p>
          <a:p>
            <a:pPr marL="1314450" lvl="2" indent="-514350"/>
            <a:r>
              <a:rPr lang="en-US" sz="1800" dirty="0"/>
              <a:t>Excludes those out of the labor </a:t>
            </a:r>
            <a:r>
              <a:rPr lang="en-US" sz="1800" dirty="0" smtClean="0"/>
              <a:t>force</a:t>
            </a:r>
          </a:p>
        </p:txBody>
      </p:sp>
    </p:spTree>
    <p:extLst>
      <p:ext uri="{BB962C8B-B14F-4D97-AF65-F5344CB8AC3E}">
        <p14:creationId xmlns:p14="http://schemas.microsoft.com/office/powerpoint/2010/main" val="214342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4213"/>
            <a:ext cx="8229600" cy="102167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Mobility from Mexico to the U.S.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199" y="5049431"/>
            <a:ext cx="3801129" cy="1332474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342900" indent="-342900">
              <a:buChar char="•"/>
            </a:pPr>
            <a:r>
              <a:rPr lang="en-US" sz="2000" b="0" dirty="0">
                <a:latin typeface="Helvetica"/>
                <a:cs typeface="Helvetica"/>
              </a:rPr>
              <a:t>In Mexico: agriculture, unskilled, skilled</a:t>
            </a:r>
          </a:p>
          <a:p>
            <a:pPr marL="342900" indent="-342900">
              <a:buChar char="•"/>
            </a:pPr>
            <a:r>
              <a:rPr lang="en-US" sz="2000" b="0" dirty="0">
                <a:latin typeface="Helvetica"/>
                <a:cs typeface="Helvetica"/>
              </a:rPr>
              <a:t>In U.S.: agriculture, unskilled and services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9573883"/>
              </p:ext>
            </p:extLst>
          </p:nvPr>
        </p:nvGraphicFramePr>
        <p:xfrm>
          <a:off x="218141" y="1401062"/>
          <a:ext cx="4189506" cy="356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18101631"/>
              </p:ext>
            </p:extLst>
          </p:nvPr>
        </p:nvGraphicFramePr>
        <p:xfrm>
          <a:off x="4824319" y="1401062"/>
          <a:ext cx="4041775" cy="33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8"/>
          <p:cNvSpPr>
            <a:spLocks noGrp="1"/>
          </p:cNvSpPr>
          <p:nvPr>
            <p:ph type="body" idx="1"/>
          </p:nvPr>
        </p:nvSpPr>
        <p:spPr>
          <a:xfrm>
            <a:off x="4975319" y="5053291"/>
            <a:ext cx="3801129" cy="1332474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In Mexico: services, skilled, domestic 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In U.S.: services, domestic, skilled</a:t>
            </a:r>
            <a:endParaRPr lang="en-US" sz="20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1492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299181"/>
              </p:ext>
            </p:extLst>
          </p:nvPr>
        </p:nvGraphicFramePr>
        <p:xfrm>
          <a:off x="-576263" y="1639888"/>
          <a:ext cx="10248901" cy="405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8382000" imgH="3314700" progId="Word.Document.12">
                  <p:embed/>
                </p:oleObj>
              </mc:Choice>
              <mc:Fallback>
                <p:oleObj name="Document" r:id="rId3" imgW="8382000" imgH="3314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76263" y="1639888"/>
                        <a:ext cx="10248901" cy="405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5372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Occupation Distribution, Males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3" name="Frame 2"/>
          <p:cNvSpPr/>
          <p:nvPr/>
        </p:nvSpPr>
        <p:spPr>
          <a:xfrm>
            <a:off x="6064683" y="4094715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6722473" y="4441484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2365237" y="2611317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3862239" y="3217245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4626804" y="3512183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6064683" y="2267644"/>
            <a:ext cx="764565" cy="2850750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/>
        </p:nvSpPr>
        <p:spPr>
          <a:xfrm>
            <a:off x="1714585" y="2323666"/>
            <a:ext cx="764565" cy="388739"/>
          </a:xfrm>
          <a:prstGeom prst="fram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93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6702"/>
            <a:ext cx="8229600" cy="102167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First to </a:t>
            </a:r>
            <a:r>
              <a:rPr lang="en-US" sz="2800" dirty="0">
                <a:latin typeface="Helvetica"/>
                <a:cs typeface="Helvetica"/>
              </a:rPr>
              <a:t>L</a:t>
            </a:r>
            <a:r>
              <a:rPr lang="en-US" sz="2800" dirty="0" smtClean="0">
                <a:latin typeface="Helvetica"/>
                <a:cs typeface="Helvetica"/>
              </a:rPr>
              <a:t>ast Job in the U.S.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199" y="5049431"/>
            <a:ext cx="3801129" cy="1332474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342900" indent="-342900">
              <a:buChar char="•"/>
            </a:pPr>
            <a:r>
              <a:rPr lang="en-US" sz="2000" b="0" dirty="0">
                <a:latin typeface="Helvetica"/>
                <a:cs typeface="Helvetica"/>
              </a:rPr>
              <a:t>First job: agriculture, unskilled, services</a:t>
            </a:r>
          </a:p>
          <a:p>
            <a:pPr marL="342900" indent="-342900">
              <a:buChar char="•"/>
            </a:pPr>
            <a:r>
              <a:rPr lang="en-US" sz="2000" b="0" dirty="0">
                <a:latin typeface="Helvetica"/>
                <a:cs typeface="Helvetica"/>
              </a:rPr>
              <a:t>Last job: unskilled, agriculture, services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6350573"/>
              </p:ext>
            </p:extLst>
          </p:nvPr>
        </p:nvGraphicFramePr>
        <p:xfrm>
          <a:off x="218141" y="1401062"/>
          <a:ext cx="4189506" cy="356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1071841"/>
              </p:ext>
            </p:extLst>
          </p:nvPr>
        </p:nvGraphicFramePr>
        <p:xfrm>
          <a:off x="4824319" y="1401062"/>
          <a:ext cx="4041775" cy="33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Placeholder 8"/>
          <p:cNvSpPr>
            <a:spLocks noGrp="1"/>
          </p:cNvSpPr>
          <p:nvPr>
            <p:ph type="body" idx="1"/>
          </p:nvPr>
        </p:nvSpPr>
        <p:spPr>
          <a:xfrm>
            <a:off x="4975319" y="5068059"/>
            <a:ext cx="3801129" cy="1332474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First job: services, skilled, domestic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Last job: services, domestic, skilled</a:t>
            </a:r>
            <a:endParaRPr lang="en-US" sz="2000" b="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134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41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Helvetica"/>
                <a:cs typeface="Helvetica"/>
              </a:rPr>
              <a:t>Summary of findings</a:t>
            </a:r>
            <a:endParaRPr lang="en-US" sz="2800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140"/>
            <a:ext cx="8367652" cy="475615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"/>
                <a:cs typeface="Helvetica"/>
              </a:rPr>
              <a:t>Results are consistent with </a:t>
            </a:r>
            <a:r>
              <a:rPr lang="en-US" sz="2000" dirty="0" smtClean="0">
                <a:latin typeface="Helvetica"/>
                <a:cs typeface="Helvetica"/>
              </a:rPr>
              <a:t>a segmented occupational </a:t>
            </a:r>
            <a:r>
              <a:rPr lang="en-US" sz="2000" dirty="0">
                <a:latin typeface="Helvetica"/>
                <a:cs typeface="Helvetica"/>
              </a:rPr>
              <a:t>structure for migrants, especially women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More occupational mobility in the </a:t>
            </a:r>
            <a:r>
              <a:rPr lang="en-US" sz="2000" dirty="0">
                <a:latin typeface="Helvetica"/>
                <a:cs typeface="Helvetica"/>
              </a:rPr>
              <a:t>transition from </a:t>
            </a:r>
            <a:r>
              <a:rPr lang="en-US" sz="2000" dirty="0" smtClean="0">
                <a:latin typeface="Helvetica"/>
                <a:cs typeface="Helvetica"/>
              </a:rPr>
              <a:t>last </a:t>
            </a:r>
            <a:r>
              <a:rPr lang="en-US" sz="2000" dirty="0">
                <a:latin typeface="Helvetica"/>
                <a:cs typeface="Helvetica"/>
              </a:rPr>
              <a:t>job in Mexico to </a:t>
            </a:r>
            <a:r>
              <a:rPr lang="en-US" sz="2000" dirty="0" smtClean="0">
                <a:latin typeface="Helvetica"/>
                <a:cs typeface="Helvetica"/>
              </a:rPr>
              <a:t>first </a:t>
            </a:r>
            <a:r>
              <a:rPr lang="en-US" sz="2000" dirty="0">
                <a:latin typeface="Helvetica"/>
                <a:cs typeface="Helvetica"/>
              </a:rPr>
              <a:t>job in the U.S. than from first to last job in the U.S.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Few </a:t>
            </a:r>
            <a:r>
              <a:rPr lang="en-US" sz="2000" dirty="0" smtClean="0">
                <a:latin typeface="Helvetica"/>
                <a:cs typeface="Helvetica"/>
              </a:rPr>
              <a:t>opportunities for mobility as immigrants spend time in the U.S.</a:t>
            </a:r>
            <a:endParaRPr lang="en-US" sz="2000" dirty="0">
              <a:latin typeface="Helvetica"/>
              <a:cs typeface="Helvetica"/>
            </a:endParaRPr>
          </a:p>
          <a:p>
            <a:r>
              <a:rPr lang="en-US" sz="2000" dirty="0">
                <a:latin typeface="Helvetica"/>
                <a:cs typeface="Helvetica"/>
              </a:rPr>
              <a:t>College </a:t>
            </a:r>
            <a:r>
              <a:rPr lang="en-US" sz="2000" dirty="0" smtClean="0">
                <a:latin typeface="Helvetica"/>
                <a:cs typeface="Helvetica"/>
              </a:rPr>
              <a:t>education </a:t>
            </a:r>
            <a:r>
              <a:rPr lang="en-US" sz="2000" dirty="0">
                <a:latin typeface="Helvetica"/>
                <a:cs typeface="Helvetica"/>
              </a:rPr>
              <a:t>lowers risk of downward mobility for males, but lowers the risk of upward mobility for </a:t>
            </a:r>
            <a:r>
              <a:rPr lang="en-US" sz="2000" dirty="0" smtClean="0">
                <a:latin typeface="Helvetica"/>
                <a:cs typeface="Helvetica"/>
              </a:rPr>
              <a:t>females</a:t>
            </a:r>
            <a:endParaRPr lang="en-US" sz="2000" dirty="0">
              <a:latin typeface="Helvetica"/>
              <a:cs typeface="Helvetica"/>
            </a:endParaRPr>
          </a:p>
          <a:p>
            <a:r>
              <a:rPr lang="en-US" sz="2000" dirty="0" smtClean="0">
                <a:latin typeface="Helvetica"/>
                <a:cs typeface="Helvetica"/>
              </a:rPr>
              <a:t>Future </a:t>
            </a:r>
            <a:r>
              <a:rPr lang="en-US" sz="2000" dirty="0" smtClean="0">
                <a:latin typeface="Helvetica"/>
                <a:cs typeface="Helvetica"/>
              </a:rPr>
              <a:t>work</a:t>
            </a:r>
          </a:p>
          <a:p>
            <a:pPr lvl="1"/>
            <a:r>
              <a:rPr lang="en-US" sz="1600" dirty="0" smtClean="0">
                <a:latin typeface="Helvetica"/>
                <a:cs typeface="Helvetica"/>
              </a:rPr>
              <a:t>Use more detailed information on migrant networks</a:t>
            </a:r>
          </a:p>
          <a:p>
            <a:pPr lvl="1"/>
            <a:r>
              <a:rPr lang="en-US" sz="1600" dirty="0" smtClean="0"/>
              <a:t>Add additional labor market indicators</a:t>
            </a:r>
          </a:p>
          <a:p>
            <a:pPr lvl="1"/>
            <a:r>
              <a:rPr lang="en-US" sz="1600" dirty="0" smtClean="0">
                <a:latin typeface="Helvetica"/>
                <a:cs typeface="Helvetica"/>
              </a:rPr>
              <a:t>Explore </a:t>
            </a:r>
            <a:r>
              <a:rPr lang="en-US" sz="1600" dirty="0" smtClean="0">
                <a:latin typeface="Helvetica"/>
                <a:cs typeface="Helvetica"/>
              </a:rPr>
              <a:t>salary differentials for same jobs in both </a:t>
            </a:r>
            <a:r>
              <a:rPr lang="en-US" sz="1600" dirty="0" smtClean="0">
                <a:latin typeface="Helvetica"/>
                <a:cs typeface="Helvetica"/>
              </a:rPr>
              <a:t>countries</a:t>
            </a:r>
          </a:p>
          <a:p>
            <a:r>
              <a:rPr lang="en-US" sz="2000" b="1" dirty="0" smtClean="0"/>
              <a:t>Are there gaps in salary attainment?</a:t>
            </a:r>
            <a:endParaRPr lang="en-US" sz="2000" b="1" dirty="0" smtClean="0"/>
          </a:p>
          <a:p>
            <a:pPr lvl="1"/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6155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802105"/>
            <a:ext cx="8367652" cy="1321994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The Return-on-Education Gap between Hispanics and Non-Hispanic </a:t>
            </a:r>
            <a:r>
              <a:rPr lang="en-US" sz="3100" dirty="0" smtClean="0"/>
              <a:t>Whites</a:t>
            </a:r>
            <a:br>
              <a:rPr lang="en-US" sz="3100" dirty="0" smtClean="0"/>
            </a:br>
            <a:r>
              <a:rPr lang="en-US" sz="2000" dirty="0"/>
              <a:t>Gabriela </a:t>
            </a:r>
            <a:r>
              <a:rPr lang="en-US" sz="2000" dirty="0" smtClean="0"/>
              <a:t>Sánchez-Soto</a:t>
            </a:r>
            <a:r>
              <a:rPr lang="en-US" sz="2000" dirty="0"/>
              <a:t>, Andrea Bautista León and Joachim </a:t>
            </a:r>
            <a:r>
              <a:rPr lang="en-US" sz="2000" dirty="0" err="1"/>
              <a:t>Singelmann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285999"/>
            <a:ext cx="8367652" cy="398378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What is the cost of being Hispanic?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 smtClean="0"/>
              <a:t>Gaps </a:t>
            </a:r>
            <a:r>
              <a:rPr lang="en-US" sz="2000" dirty="0"/>
              <a:t>in educational and occupational </a:t>
            </a:r>
            <a:r>
              <a:rPr lang="en-US" sz="2000" dirty="0" smtClean="0"/>
              <a:t>achievement by race/ethnicity</a:t>
            </a:r>
            <a:endParaRPr lang="en-US" sz="2000" dirty="0"/>
          </a:p>
          <a:p>
            <a:pPr lvl="1">
              <a:buFont typeface="Arial" pitchFamily="34" charset="0"/>
              <a:buChar char="•"/>
              <a:defRPr/>
            </a:pPr>
            <a:r>
              <a:rPr lang="en-US" sz="2000" dirty="0"/>
              <a:t>Immigrants earn lower wages than </a:t>
            </a:r>
            <a:r>
              <a:rPr lang="en-US" sz="2000" dirty="0" smtClean="0"/>
              <a:t>natives</a:t>
            </a:r>
            <a:endParaRPr lang="en-US" sz="20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Need </a:t>
            </a:r>
            <a:r>
              <a:rPr lang="en-US" sz="2400" dirty="0"/>
              <a:t>for a comparison that includes foreign-born Hispanics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Difficulties joining and integrating into the labor market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000" dirty="0"/>
              <a:t>May not obtain jobs commensurate to their human </a:t>
            </a:r>
            <a:r>
              <a:rPr lang="en-US" sz="2000" dirty="0" smtClean="0"/>
              <a:t>capital</a:t>
            </a:r>
          </a:p>
        </p:txBody>
      </p:sp>
    </p:spTree>
    <p:extLst>
      <p:ext uri="{BB962C8B-B14F-4D97-AF65-F5344CB8AC3E}">
        <p14:creationId xmlns:p14="http://schemas.microsoft.com/office/powerpoint/2010/main" val="25448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777</Words>
  <Application>Microsoft Macintosh PowerPoint</Application>
  <PresentationFormat>On-screen Show (4:3)</PresentationFormat>
  <Paragraphs>108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Word Document</vt:lpstr>
      <vt:lpstr>Labor Outcomes of Immigrants to the U.S.: Occupational Mobility and Returns to Education</vt:lpstr>
      <vt:lpstr>What Determines Occupational Attainment?</vt:lpstr>
      <vt:lpstr>The Occupational Mobility of Mexican Migrants in the United States  Gabriela Sánchez-Soto, Joachim Singelmann  and Daesung Choi </vt:lpstr>
      <vt:lpstr>The Study</vt:lpstr>
      <vt:lpstr>Mobility from Mexico to the U.S.</vt:lpstr>
      <vt:lpstr>Occupation Distribution, Males</vt:lpstr>
      <vt:lpstr>First to Last Job in the U.S.</vt:lpstr>
      <vt:lpstr>Summary of findings</vt:lpstr>
      <vt:lpstr>The Return-on-Education Gap between Hispanics and Non-Hispanic Whites Gabriela Sánchez-Soto, Andrea Bautista León and Joachim Singelmann </vt:lpstr>
      <vt:lpstr>The Study</vt:lpstr>
      <vt:lpstr>Independent Variables</vt:lpstr>
      <vt:lpstr>Average predicted wages for males</vt:lpstr>
      <vt:lpstr>Average predicted wages for females</vt:lpstr>
      <vt:lpstr>Summary of Findings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Sanchez-Soto</dc:creator>
  <cp:lastModifiedBy>Gabriela Sanchez-Soto</cp:lastModifiedBy>
  <cp:revision>29</cp:revision>
  <dcterms:created xsi:type="dcterms:W3CDTF">2015-03-05T07:06:29Z</dcterms:created>
  <dcterms:modified xsi:type="dcterms:W3CDTF">2015-05-21T20:06:18Z</dcterms:modified>
</cp:coreProperties>
</file>